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  <p:sldMasterId id="2147483905" r:id="rId2"/>
    <p:sldMasterId id="2147484650" r:id="rId3"/>
  </p:sldMasterIdLst>
  <p:notesMasterIdLst>
    <p:notesMasterId r:id="rId38"/>
  </p:notesMasterIdLst>
  <p:handoutMasterIdLst>
    <p:handoutMasterId r:id="rId39"/>
  </p:handoutMasterIdLst>
  <p:sldIdLst>
    <p:sldId id="296" r:id="rId4"/>
    <p:sldId id="383" r:id="rId5"/>
    <p:sldId id="356" r:id="rId6"/>
    <p:sldId id="357" r:id="rId7"/>
    <p:sldId id="409" r:id="rId8"/>
    <p:sldId id="344" r:id="rId9"/>
    <p:sldId id="435" r:id="rId10"/>
    <p:sldId id="343" r:id="rId11"/>
    <p:sldId id="361" r:id="rId12"/>
    <p:sldId id="364" r:id="rId13"/>
    <p:sldId id="362" r:id="rId14"/>
    <p:sldId id="433" r:id="rId15"/>
    <p:sldId id="370" r:id="rId16"/>
    <p:sldId id="371" r:id="rId17"/>
    <p:sldId id="369" r:id="rId18"/>
    <p:sldId id="372" r:id="rId19"/>
    <p:sldId id="373" r:id="rId20"/>
    <p:sldId id="374" r:id="rId21"/>
    <p:sldId id="377" r:id="rId22"/>
    <p:sldId id="378" r:id="rId23"/>
    <p:sldId id="434" r:id="rId24"/>
    <p:sldId id="420" r:id="rId25"/>
    <p:sldId id="421" r:id="rId26"/>
    <p:sldId id="379" r:id="rId27"/>
    <p:sldId id="423" r:id="rId28"/>
    <p:sldId id="380" r:id="rId29"/>
    <p:sldId id="424" r:id="rId30"/>
    <p:sldId id="426" r:id="rId31"/>
    <p:sldId id="428" r:id="rId32"/>
    <p:sldId id="429" r:id="rId33"/>
    <p:sldId id="430" r:id="rId34"/>
    <p:sldId id="431" r:id="rId35"/>
    <p:sldId id="436" r:id="rId36"/>
    <p:sldId id="437" r:id="rId37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FF9900"/>
    <a:srgbClr val="FF9933"/>
    <a:srgbClr val="003399"/>
    <a:srgbClr val="DF840B"/>
    <a:srgbClr val="E7890B"/>
    <a:srgbClr val="FFFF99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750" autoAdjust="0"/>
  </p:normalViewPr>
  <p:slideViewPr>
    <p:cSldViewPr>
      <p:cViewPr>
        <p:scale>
          <a:sx n="80" d="100"/>
          <a:sy n="80" d="100"/>
        </p:scale>
        <p:origin x="-65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42" y="-90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Civis Comunicazioni e cartelle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FBE9075-2E30-4881-A69F-1D7B8969CAD7}" type="datetime1">
              <a:rPr lang="it-IT"/>
              <a:pPr>
                <a:defRPr/>
              </a:pPr>
              <a:t>19/11/2015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Direzione centrale servizi ai contribuenti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7D6F2C7-D0EB-420F-B50F-27F552188D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573571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Civis Comunicazioni e cartelle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056E64-41E2-46DE-A53F-807461ADC6C2}" type="datetime1">
              <a:rPr lang="it-IT"/>
              <a:pPr>
                <a:defRPr/>
              </a:pPr>
              <a:t>19/11/2015</a:t>
            </a:fld>
            <a:endParaRPr lang="it-IT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Direzione centrale servizi ai contribuenti </a:t>
            </a:r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6EEAB2-FEAE-441B-AD09-4E499AF545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98391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3CA7ED5-6710-4434-A9F4-EF29016C9FC2}" type="slidenum">
              <a:rPr lang="it-IT" altLang="it-IT" smtClean="0"/>
              <a:pPr eaLnBrk="1" hangingPunct="1">
                <a:defRPr/>
              </a:pPr>
              <a:t>1</a:t>
            </a:fld>
            <a:endParaRPr lang="it-IT" altLang="it-IT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4875"/>
            <a:ext cx="4981575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45061" name="Segnaposto piè di pagina 1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  <a:p>
            <a:endParaRPr lang="it-IT" altLang="it-IT" smtClean="0"/>
          </a:p>
        </p:txBody>
      </p:sp>
      <p:sp>
        <p:nvSpPr>
          <p:cNvPr id="58372" name="Segnaposto piè di pagina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  <p:sp>
        <p:nvSpPr>
          <p:cNvPr id="58373" name="Segnaposto numero diapositiva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9CB5BBA-A987-4AA4-9FD7-7D7990F47312}" type="slidenum">
              <a:rPr lang="it-IT" altLang="it-IT" smtClean="0"/>
              <a:pPr eaLnBrk="1" hangingPunct="1">
                <a:defRPr/>
              </a:pPr>
              <a:t>14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59396" name="Segnaposto piè di pagina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  <p:sp>
        <p:nvSpPr>
          <p:cNvPr id="59397" name="Segnaposto numero diapositiva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2296481-997E-441C-B9E6-8267FD455D70}" type="slidenum">
              <a:rPr lang="it-IT" altLang="it-IT" smtClean="0"/>
              <a:pPr eaLnBrk="1" hangingPunct="1">
                <a:defRPr/>
              </a:pPr>
              <a:t>15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/>
              <a:t>Cosa si intende per correttezza formale? Ad esempio, viene verificata l’esistenza del codice tributo e segnalato se  il codice tributo inserito non è coerente con il formalismo del periodo di riferimento.   </a:t>
            </a:r>
          </a:p>
        </p:txBody>
      </p:sp>
      <p:sp>
        <p:nvSpPr>
          <p:cNvPr id="60420" name="Segnaposto piè di pagina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  <p:sp>
        <p:nvSpPr>
          <p:cNvPr id="60421" name="Segnaposto numero diapositiva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1ADA82-F7B5-4315-8A6F-B71EB09279B3}" type="slidenum">
              <a:rPr lang="it-IT" altLang="it-IT" smtClean="0"/>
              <a:pPr eaLnBrk="1" hangingPunct="1">
                <a:defRPr/>
              </a:pPr>
              <a:t>16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61444" name="Segnaposto piè di pagina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  <p:sp>
        <p:nvSpPr>
          <p:cNvPr id="61445" name="Segnaposto numero diapositiva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62F608D-35BC-4D91-B7BA-6F6D5D15489E}" type="slidenum">
              <a:rPr lang="it-IT" altLang="it-IT" smtClean="0"/>
              <a:pPr eaLnBrk="1" hangingPunct="1">
                <a:defRPr/>
              </a:pPr>
              <a:t>17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62468" name="Segnaposto piè di pagina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  <p:sp>
        <p:nvSpPr>
          <p:cNvPr id="62469" name="Segnaposto numero diapositiva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7C49CD1-0F8A-46C6-9B01-E335F0C463EC}" type="slidenum">
              <a:rPr lang="it-IT" altLang="it-IT" smtClean="0"/>
              <a:pPr eaLnBrk="1" hangingPunct="1">
                <a:defRPr/>
              </a:pPr>
              <a:t>19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solidFill>
                  <a:srgbClr val="262673"/>
                </a:solidFill>
              </a:rPr>
              <a:t>(ovvero utilizzando un codice tributo affine in base al soggetto percettore) </a:t>
            </a:r>
          </a:p>
          <a:p>
            <a:r>
              <a:rPr lang="it-IT" altLang="it-IT" smtClean="0">
                <a:solidFill>
                  <a:srgbClr val="262673"/>
                </a:solidFill>
              </a:rPr>
              <a:t>Ad esempio da 1001 a 1004 (da ritenute su redditi di lavoro dipendente a ritenute su redditi derivanti da collaborazioni coordinate e continuative)</a:t>
            </a:r>
          </a:p>
          <a:p>
            <a:r>
              <a:rPr lang="it-IT" altLang="it-IT" smtClean="0">
                <a:solidFill>
                  <a:srgbClr val="262673"/>
                </a:solidFill>
              </a:rPr>
              <a:t> </a:t>
            </a:r>
          </a:p>
          <a:p>
            <a:endParaRPr lang="it-IT" altLang="it-IT" smtClean="0"/>
          </a:p>
        </p:txBody>
      </p:sp>
      <p:sp>
        <p:nvSpPr>
          <p:cNvPr id="63492" name="Segnaposto piè di pagina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  <p:sp>
        <p:nvSpPr>
          <p:cNvPr id="63493" name="Segnaposto numero diapositiva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4278C2D-4A28-4E2E-ACF8-CB25DBB6582F}" type="slidenum">
              <a:rPr lang="it-IT" altLang="it-IT" smtClean="0"/>
              <a:pPr eaLnBrk="1" hangingPunct="1">
                <a:defRPr/>
              </a:pPr>
              <a:t>20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64516" name="Segnaposto piè di pagina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  <p:sp>
        <p:nvSpPr>
          <p:cNvPr id="64517" name="Segnaposto numero diapositiva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B965660-616A-4669-888F-17380F427B0C}" type="slidenum">
              <a:rPr lang="it-IT" altLang="it-IT" smtClean="0"/>
              <a:pPr eaLnBrk="1" hangingPunct="1">
                <a:defRPr/>
              </a:pPr>
              <a:t>21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>
                <a:solidFill>
                  <a:srgbClr val="262673"/>
                </a:solidFill>
              </a:rPr>
              <a:t>(i campi obbligatori sono contrassegnati dall’asterisco)</a:t>
            </a:r>
            <a:r>
              <a:rPr lang="it-IT" altLang="it-IT" sz="1400" smtClean="0">
                <a:solidFill>
                  <a:srgbClr val="262673"/>
                </a:solidFill>
              </a:rPr>
              <a:t>   </a:t>
            </a:r>
          </a:p>
          <a:p>
            <a:endParaRPr lang="it-IT" altLang="it-IT" smtClean="0"/>
          </a:p>
        </p:txBody>
      </p:sp>
      <p:sp>
        <p:nvSpPr>
          <p:cNvPr id="65540" name="Segnaposto piè di pagina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  <p:sp>
        <p:nvSpPr>
          <p:cNvPr id="65541" name="Segnaposto numero diapositiva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99CE8A8-9614-4DD2-A6C2-B49BC3EF1921}" type="slidenum">
              <a:rPr lang="it-IT" altLang="it-IT" smtClean="0"/>
              <a:pPr eaLnBrk="1" hangingPunct="1">
                <a:defRPr/>
              </a:pPr>
              <a:t>26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66564" name="Segnaposto piè di pagina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  <p:sp>
        <p:nvSpPr>
          <p:cNvPr id="66565" name="Segnaposto numero diapositiva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60C6930-3182-49D7-A992-F92AE2C2B7D9}" type="slidenum">
              <a:rPr lang="it-IT" altLang="it-IT" smtClean="0"/>
              <a:pPr eaLnBrk="1" hangingPunct="1">
                <a:defRPr/>
              </a:pPr>
              <a:t>27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67588" name="Segnaposto piè di pagina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  <p:sp>
        <p:nvSpPr>
          <p:cNvPr id="67589" name="Segnaposto numero diapositiva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B1190FE-A684-4869-A047-856CECCDB4B2}" type="slidenum">
              <a:rPr lang="it-IT" altLang="it-IT" smtClean="0"/>
              <a:pPr eaLnBrk="1" hangingPunct="1">
                <a:defRPr/>
              </a:pPr>
              <a:t>28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46084" name="Segnaposto piè di pagina 4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  <p:sp>
        <p:nvSpPr>
          <p:cNvPr id="46085" name="Segnaposto numero diapositiva 5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61A2C63-627B-47D2-B90F-2E5E02720299}" type="slidenum">
              <a:rPr lang="it-IT" altLang="it-IT" smtClean="0"/>
              <a:pPr eaLnBrk="1" hangingPunct="1">
                <a:defRPr/>
              </a:pPr>
              <a:t>2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68612" name="Segnaposto piè di pagina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>
                <a:solidFill>
                  <a:srgbClr val="000000"/>
                </a:solidFill>
              </a:rPr>
              <a:t>Direzione centrale servizi ai contribuenti </a:t>
            </a:r>
          </a:p>
        </p:txBody>
      </p:sp>
      <p:sp>
        <p:nvSpPr>
          <p:cNvPr id="68613" name="Segnaposto numero diapositiva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341EB8E-27F6-4078-9E6D-CF927DF85365}" type="slidenum">
              <a:rPr lang="it-IT" altLang="it-IT" smtClean="0">
                <a:solidFill>
                  <a:srgbClr val="000000"/>
                </a:solidFill>
              </a:rPr>
              <a:pPr eaLnBrk="1" hangingPunct="1">
                <a:defRPr/>
              </a:pPr>
              <a:t>29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69636" name="Segnaposto piè di pagina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  <p:sp>
        <p:nvSpPr>
          <p:cNvPr id="69637" name="Segnaposto numero diapositiva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38F9252-D962-4B88-8619-F44EE6A87F16}" type="slidenum">
              <a:rPr lang="it-IT" altLang="it-IT" smtClean="0"/>
              <a:pPr eaLnBrk="1" hangingPunct="1">
                <a:defRPr/>
              </a:pPr>
              <a:t>30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48132" name="Segnaposto piè di pagina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  <p:sp>
        <p:nvSpPr>
          <p:cNvPr id="48133" name="Segnaposto numero diapositiva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DABECB5-F9CB-44C7-B6BF-5968A99B6B48}" type="slidenum">
              <a:rPr lang="it-IT" altLang="it-IT" smtClean="0"/>
              <a:pPr eaLnBrk="1" hangingPunct="1">
                <a:defRPr/>
              </a:pPr>
              <a:t>3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51204" name="Segnaposto piè di pagina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  <p:sp>
        <p:nvSpPr>
          <p:cNvPr id="51205" name="Segnaposto numero diapositiva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4A3D77A-7513-4C12-9EF0-248D2F4A9509}" type="slidenum">
              <a:rPr lang="it-IT" altLang="it-IT" smtClean="0"/>
              <a:pPr eaLnBrk="1" hangingPunct="1">
                <a:defRPr/>
              </a:pPr>
              <a:t>4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47108" name="Segnaposto piè di pagina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  <p:sp>
        <p:nvSpPr>
          <p:cNvPr id="47109" name="Segnaposto numero diapositiva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F6DF678-A4AA-4325-B50C-095AD9830D3B}" type="slidenum">
              <a:rPr lang="it-IT" altLang="it-IT" smtClean="0"/>
              <a:pPr eaLnBrk="1" hangingPunct="1">
                <a:defRPr/>
              </a:pPr>
              <a:t>5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2AEE3EA-D712-4AE3-84A1-757C4DC8BF8E}" type="slidenum">
              <a:rPr lang="it-IT" altLang="it-IT" smtClean="0"/>
              <a:pPr eaLnBrk="1" hangingPunct="1">
                <a:defRPr/>
              </a:pPr>
              <a:t>6</a:t>
            </a:fld>
            <a:endParaRPr lang="it-IT" altLang="it-IT" smtClean="0"/>
          </a:p>
        </p:txBody>
      </p:sp>
      <p:sp>
        <p:nvSpPr>
          <p:cNvPr id="54277" name="Segnaposto piè di pagina 1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2AEE3EA-D712-4AE3-84A1-757C4DC8BF8E}" type="slidenum">
              <a:rPr lang="it-IT" altLang="it-IT" smtClean="0"/>
              <a:pPr eaLnBrk="1" hangingPunct="1">
                <a:defRPr/>
              </a:pPr>
              <a:t>7</a:t>
            </a:fld>
            <a:endParaRPr lang="it-IT" altLang="it-IT" smtClean="0"/>
          </a:p>
        </p:txBody>
      </p:sp>
      <p:sp>
        <p:nvSpPr>
          <p:cNvPr id="54277" name="Segnaposto piè di pagina 1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56324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A51B236-1792-45A6-8D4D-70D326C249ED}" type="slidenum">
              <a:rPr lang="it-IT" altLang="it-IT" smtClean="0"/>
              <a:pPr eaLnBrk="1" hangingPunct="1">
                <a:defRPr/>
              </a:pPr>
              <a:t>8</a:t>
            </a:fld>
            <a:endParaRPr lang="it-IT" altLang="it-IT" smtClean="0"/>
          </a:p>
        </p:txBody>
      </p:sp>
      <p:sp>
        <p:nvSpPr>
          <p:cNvPr id="56325" name="Segnaposto piè di pagina 1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57348" name="Segnaposto piè di pagina 3"/>
          <p:cNvSpPr>
            <a:spLocks noGrp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mtClean="0"/>
              <a:t>Direzione centrale servizi ai contribuenti </a:t>
            </a:r>
          </a:p>
        </p:txBody>
      </p:sp>
      <p:sp>
        <p:nvSpPr>
          <p:cNvPr id="57349" name="Segnaposto numero diapositiva 4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7A4AE7-EF52-40EC-B472-0F2A5ED3BC1C}" type="slidenum">
              <a:rPr lang="it-IT" altLang="it-IT" smtClean="0"/>
              <a:pPr eaLnBrk="1" hangingPunct="1">
                <a:defRPr/>
              </a:pPr>
              <a:t>11</a:t>
            </a:fld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mmagin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29338"/>
            <a:ext cx="4905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50800" cmpd="sng">
            <a:solidFill>
              <a:srgbClr val="DF84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1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1" name="Segnaposto testo 19"/>
          <p:cNvSpPr>
            <a:spLocks noGrp="1"/>
          </p:cNvSpPr>
          <p:nvPr>
            <p:ph idx="1"/>
          </p:nvPr>
        </p:nvSpPr>
        <p:spPr>
          <a:xfrm>
            <a:off x="762000" y="3657600"/>
            <a:ext cx="7696200" cy="2468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33228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3C89-5EFB-422A-84B2-DBA18337074A}" type="datetime1">
              <a:rPr lang="it-IT"/>
              <a:pPr>
                <a:defRPr/>
              </a:pPr>
              <a:t>19/11/2015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7993A-0825-4C8F-9EE2-7379F28B4B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5516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9E6E8-49FA-4D83-8511-DDBA734ACE4F}" type="datetime1">
              <a:rPr lang="it-IT"/>
              <a:pPr>
                <a:defRPr/>
              </a:pPr>
              <a:t>19/11/2015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0984A-B182-4490-8515-3D0CC12120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3795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4A62-C553-4E74-A089-18484ED1F236}" type="datetime1">
              <a:rPr lang="it-IT"/>
              <a:pPr>
                <a:defRPr/>
              </a:pPr>
              <a:t>19/11/2015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59CC-42CB-4A8B-ACB2-14135B42AC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2223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E5E7-4D20-4D69-ACDD-36A95905EFF8}" type="datetime1">
              <a:rPr lang="it-IT"/>
              <a:pPr>
                <a:defRPr/>
              </a:pPr>
              <a:t>19/11/2015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C2665-3D12-4B59-83A3-7A68B721DF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373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mmagin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29338"/>
            <a:ext cx="4905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50800" cmpd="sng">
            <a:solidFill>
              <a:srgbClr val="DF84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1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1" name="Segnaposto testo 19"/>
          <p:cNvSpPr>
            <a:spLocks noGrp="1"/>
          </p:cNvSpPr>
          <p:nvPr>
            <p:ph idx="1"/>
          </p:nvPr>
        </p:nvSpPr>
        <p:spPr>
          <a:xfrm>
            <a:off x="762000" y="3657600"/>
            <a:ext cx="7696200" cy="2468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42910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mmagin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29338"/>
            <a:ext cx="4905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50800" cmpd="sng">
            <a:solidFill>
              <a:srgbClr val="DF84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1048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Immagine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29338"/>
            <a:ext cx="49053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50800" cmpd="sng">
            <a:solidFill>
              <a:srgbClr val="DF84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3240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00363-8C87-40DF-87B2-DEA3D2BF4CF9}" type="datetime1">
              <a:rPr lang="it-IT"/>
              <a:pPr>
                <a:defRPr/>
              </a:pPr>
              <a:t>19/11/2015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7263-3767-4DFB-9FCE-8ED4B7EDD2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782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57567-6537-4EEC-9C5A-4D77085CF9D3}" type="datetime1">
              <a:rPr lang="it-IT"/>
              <a:pPr>
                <a:defRPr/>
              </a:pPr>
              <a:t>19/11/2015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B565F-4C9C-4149-A7D8-105539C856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938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B988-55F3-4FD4-9E9A-32E560AF91CB}" type="datetime1">
              <a:rPr lang="it-IT"/>
              <a:pPr>
                <a:defRPr/>
              </a:pPr>
              <a:t>19/11/2015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73658-2D5A-4E19-8163-CAA51A2C3A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5423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C0D6-1EED-4DB8-B33F-E2095F5AFA55}" type="datetime1">
              <a:rPr lang="it-IT"/>
              <a:pPr>
                <a:defRPr/>
              </a:pPr>
              <a:t>19/11/2015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BE84B-D911-42CC-8EF4-CDFCACB884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1558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911C0-7759-42CF-8368-8B5BB9B454F2}" type="datetime1">
              <a:rPr lang="it-IT"/>
              <a:pPr>
                <a:defRPr/>
              </a:pPr>
              <a:t>19/11/2015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F5C8-B069-4219-9183-9733CF6A46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6495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1AF2-BCB8-4E3E-983A-BF547F7BAFA3}" type="datetime1">
              <a:rPr lang="it-IT"/>
              <a:pPr>
                <a:defRPr/>
              </a:pPr>
              <a:t>19/11/2015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A8697-C8C0-4524-8920-7C2B936FD6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4723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82D9-4E96-400A-B580-BBF5BF9F6A00}" type="datetime1">
              <a:rPr lang="it-IT"/>
              <a:pPr>
                <a:defRPr/>
              </a:pPr>
              <a:t>19/11/2015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8264-3035-4E55-BCCE-0E61AD7B78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5724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5"/>
          <p:cNvSpPr>
            <a:spLocks noGrp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19"/>
          <p:cNvSpPr>
            <a:spLocks noGrp="1"/>
          </p:cNvSpPr>
          <p:nvPr>
            <p:ph type="body" idx="1"/>
          </p:nvPr>
        </p:nvSpPr>
        <p:spPr bwMode="auto">
          <a:xfrm>
            <a:off x="457200" y="3657600"/>
            <a:ext cx="82296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Nome Cognome autore – struttura</a:t>
            </a:r>
          </a:p>
          <a:p>
            <a:pPr lvl="0"/>
            <a:r>
              <a:rPr lang="it-IT" altLang="it-IT" smtClean="0"/>
              <a:t>Nome Cognome autore – struttura</a:t>
            </a: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50800" cmpd="sng">
            <a:solidFill>
              <a:srgbClr val="DF84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02833000-07A4-4B72-A402-1219999F8992}" type="datetime1">
              <a:rPr lang="it-IT"/>
              <a:pPr>
                <a:defRPr/>
              </a:pPr>
              <a:t>19/11/2015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4BDF1CA-9D26-4BE5-9F34-7E10B5BA36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  <p:sldLayoutId id="2147484684" r:id="rId9"/>
    <p:sldLayoutId id="2147484685" r:id="rId10"/>
    <p:sldLayoutId id="214748468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5"/>
          <p:cNvSpPr>
            <a:spLocks noGrp="1"/>
          </p:cNvSpPr>
          <p:nvPr>
            <p:ph type="title"/>
          </p:nvPr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75" name="Segnaposto testo 19"/>
          <p:cNvSpPr>
            <a:spLocks noGrp="1"/>
          </p:cNvSpPr>
          <p:nvPr>
            <p:ph type="body" idx="1"/>
          </p:nvPr>
        </p:nvSpPr>
        <p:spPr bwMode="auto">
          <a:xfrm>
            <a:off x="457200" y="3657600"/>
            <a:ext cx="82296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Nome Cognome autore – struttura</a:t>
            </a:r>
          </a:p>
          <a:p>
            <a:pPr lvl="0"/>
            <a:r>
              <a:rPr lang="it-IT" altLang="it-IT" smtClean="0"/>
              <a:t>Nome Cognome autore – struttura</a:t>
            </a: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50800" cmpd="sng">
            <a:solidFill>
              <a:srgbClr val="DF84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  <a:ln w="5080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1.agenziaentrate.gov.it/documentazione/versamenti/codici/ricerca/index.htm" TargetMode="Externa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altLang="it-IT" sz="4000" b="1" dirty="0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CIVIS F24</a:t>
            </a:r>
          </a:p>
          <a:p>
            <a:pPr algn="ctr">
              <a:defRPr/>
            </a:pPr>
            <a:r>
              <a:rPr lang="it-IT" altLang="it-IT" sz="4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altLang="it-IT" sz="4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</a:br>
            <a:r>
              <a:rPr lang="it-IT" altLang="it-IT" sz="4000" b="1" dirty="0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Richiesta </a:t>
            </a:r>
            <a:r>
              <a:rPr lang="it-IT" altLang="it-IT" sz="40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modifica delega F24 </a:t>
            </a:r>
            <a:endParaRPr lang="it-IT" altLang="it-IT" sz="4000" b="1" dirty="0" smtClean="0">
              <a:solidFill>
                <a:srgbClr val="FF99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it-IT" altLang="it-IT" sz="4000" b="1" dirty="0">
              <a:solidFill>
                <a:srgbClr val="FF99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it-IT" altLang="it-IT" sz="3600" b="1" dirty="0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Osservatorio regionale </a:t>
            </a:r>
          </a:p>
          <a:p>
            <a:pPr algn="ctr">
              <a:defRPr/>
            </a:pPr>
            <a:r>
              <a:rPr lang="it-IT" altLang="it-IT" sz="3600" b="1" dirty="0" smtClean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23 novembre 2015</a:t>
            </a:r>
            <a:endParaRPr lang="it-IT" altLang="it-IT" sz="3600" b="1" dirty="0">
              <a:solidFill>
                <a:srgbClr val="FF99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81312" y="533302"/>
            <a:ext cx="338137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olo 1"/>
          <p:cNvSpPr txBox="1">
            <a:spLocks/>
          </p:cNvSpPr>
          <p:nvPr/>
        </p:nvSpPr>
        <p:spPr bwMode="auto">
          <a:xfrm>
            <a:off x="457200" y="11430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it-IT" altLang="it-IT" sz="2000" dirty="0" smtClean="0">
                <a:solidFill>
                  <a:srgbClr val="262673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In relazione alla stessa </a:t>
            </a:r>
            <a:r>
              <a:rPr lang="it-IT" altLang="it-IT" sz="2000" dirty="0">
                <a:solidFill>
                  <a:srgbClr val="262673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delega è </a:t>
            </a:r>
            <a:r>
              <a:rPr lang="it-IT" altLang="it-IT" sz="2000" u="sng" dirty="0">
                <a:solidFill>
                  <a:srgbClr val="262673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possibile inoltrare più di una richiesta</a:t>
            </a:r>
            <a:r>
              <a:rPr lang="it-IT" altLang="it-IT" sz="2000" dirty="0">
                <a:solidFill>
                  <a:srgbClr val="262673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it-IT" altLang="it-IT" sz="2000" dirty="0" smtClean="0">
                <a:solidFill>
                  <a:srgbClr val="262673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modifica, ma solo se la richiesta precedente è stata già lavorata.</a:t>
            </a:r>
          </a:p>
          <a:p>
            <a:pPr algn="just" eaLnBrk="0" hangingPunct="0">
              <a:spcBef>
                <a:spcPct val="20000"/>
              </a:spcBef>
              <a:defRPr/>
            </a:pPr>
            <a:endParaRPr lang="it-IT" altLang="it-IT" sz="2000" dirty="0" smtClean="0">
              <a:solidFill>
                <a:srgbClr val="262673"/>
              </a:solidFill>
              <a:latin typeface="Tahoma" pitchFamily="34" charset="0"/>
              <a:ea typeface="Verdana" pitchFamily="34" charset="0"/>
              <a:cs typeface="Verdana" pitchFamily="34" charset="0"/>
            </a:endParaRP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it-IT" altLang="it-IT" sz="2000" dirty="0" smtClean="0">
                <a:solidFill>
                  <a:srgbClr val="262673"/>
                </a:solidFill>
                <a:latin typeface="Tahoma" pitchFamily="34" charset="0"/>
                <a:ea typeface="Verdana" pitchFamily="34" charset="0"/>
                <a:cs typeface="Verdana" pitchFamily="34" charset="0"/>
              </a:rPr>
              <a:t>Un messaggio comunica all’utente la presenza di una richiesta non ancora conclusa. </a:t>
            </a:r>
            <a:endParaRPr lang="it-IT" altLang="it-IT" sz="3600" dirty="0">
              <a:solidFill>
                <a:schemeClr val="tx2"/>
              </a:solidFill>
              <a:latin typeface="Tahoma" pitchFamily="34" charset="0"/>
              <a:cs typeface="+mn-cs"/>
            </a:endParaRPr>
          </a:p>
        </p:txBody>
      </p:sp>
      <p:pic>
        <p:nvPicPr>
          <p:cNvPr id="16388" name="Immagine 2" descr="Ritaglio schermata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" b="-2129"/>
          <a:stretch>
            <a:fillRect/>
          </a:stretch>
        </p:blipFill>
        <p:spPr bwMode="auto">
          <a:xfrm>
            <a:off x="512618" y="3246438"/>
            <a:ext cx="807085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AD9521F8-B39B-43FB-BEB7-2803F19CF227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10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52400" y="304800"/>
            <a:ext cx="876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542925" algn="l"/>
              </a:tabLst>
              <a:defRPr/>
            </a:pPr>
            <a:r>
              <a:rPr lang="it-IT" sz="3600" b="1" dirty="0">
                <a:solidFill>
                  <a:srgbClr val="FF9900"/>
                </a:solidFill>
                <a:latin typeface="+mn-lt"/>
              </a:rPr>
              <a:t>Visualizzazione F24 - 2</a:t>
            </a:r>
            <a:endParaRPr lang="it-IT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374650" y="685800"/>
            <a:ext cx="8229600" cy="609600"/>
          </a:xfrm>
        </p:spPr>
        <p:txBody>
          <a:bodyPr/>
          <a:lstStyle/>
          <a:p>
            <a:pPr algn="l">
              <a:spcBef>
                <a:spcPct val="20000"/>
              </a:spcBef>
              <a:tabLst>
                <a:tab pos="447675" algn="l"/>
              </a:tabLst>
            </a:pPr>
            <a:r>
              <a:rPr lang="it-IT" altLang="it-IT" sz="2000" kern="1200" dirty="0" smtClean="0">
                <a:solidFill>
                  <a:srgbClr val="333399">
                    <a:lumMod val="75000"/>
                  </a:srgbClr>
                </a:solidFill>
              </a:rPr>
              <a:t>Per modificare la delega F24, si clicca su «modifica»</a:t>
            </a:r>
            <a:endParaRPr lang="it-IT" altLang="it-IT" sz="2000" kern="1200" dirty="0">
              <a:solidFill>
                <a:srgbClr val="333399">
                  <a:lumMod val="75000"/>
                </a:srgb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F39544CE-CB5B-4359-B3CF-921B30DF43B3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11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05" y="1219200"/>
            <a:ext cx="78232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829" y="3241358"/>
            <a:ext cx="5488358" cy="34642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Ovale 4"/>
          <p:cNvSpPr/>
          <p:nvPr/>
        </p:nvSpPr>
        <p:spPr>
          <a:xfrm>
            <a:off x="6988175" y="2438400"/>
            <a:ext cx="708025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circolare a sinistra 6"/>
          <p:cNvSpPr/>
          <p:nvPr/>
        </p:nvSpPr>
        <p:spPr>
          <a:xfrm>
            <a:off x="7943056" y="2438400"/>
            <a:ext cx="998538" cy="1981200"/>
          </a:xfrm>
          <a:prstGeom prst="curvedLef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7416" name="Rettangolo 2"/>
          <p:cNvSpPr>
            <a:spLocks noChangeArrowheads="1"/>
          </p:cNvSpPr>
          <p:nvPr/>
        </p:nvSpPr>
        <p:spPr bwMode="auto">
          <a:xfrm>
            <a:off x="1619637" y="131763"/>
            <a:ext cx="54681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3600" b="1" dirty="0">
                <a:solidFill>
                  <a:srgbClr val="FF9900"/>
                </a:solidFill>
              </a:rPr>
              <a:t>Visualizzazione F24 - 3</a:t>
            </a:r>
            <a:endParaRPr lang="it-IT" altLang="it-IT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381001" y="838200"/>
            <a:ext cx="7010400" cy="1524000"/>
          </a:xfrm>
        </p:spPr>
        <p:txBody>
          <a:bodyPr/>
          <a:lstStyle/>
          <a:p>
            <a:pPr marL="0" algn="just">
              <a:defRPr/>
            </a:pPr>
            <a:endParaRPr lang="it-IT" altLang="it-IT" kern="1200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0" algn="just">
              <a:defRPr/>
            </a:pPr>
            <a:r>
              <a:rPr lang="it-IT" altLang="it-IT" sz="2000" kern="1200" dirty="0" smtClean="0">
                <a:solidFill>
                  <a:srgbClr val="333399">
                    <a:lumMod val="75000"/>
                  </a:srgbClr>
                </a:solidFill>
              </a:rPr>
              <a:t>Le operazioni possibili sono: </a:t>
            </a:r>
            <a:r>
              <a:rPr lang="it-IT" altLang="it-IT" sz="2000" u="sng" kern="1200" dirty="0" smtClean="0">
                <a:solidFill>
                  <a:srgbClr val="333399">
                    <a:lumMod val="75000"/>
                  </a:srgbClr>
                </a:solidFill>
              </a:rPr>
              <a:t>modifica</a:t>
            </a:r>
            <a:r>
              <a:rPr lang="it-IT" altLang="it-IT" sz="2000" kern="1200" dirty="0" smtClean="0">
                <a:solidFill>
                  <a:srgbClr val="333399">
                    <a:lumMod val="75000"/>
                  </a:srgbClr>
                </a:solidFill>
              </a:rPr>
              <a:t> e </a:t>
            </a:r>
            <a:r>
              <a:rPr lang="it-IT" altLang="it-IT" sz="2000" u="sng" kern="1200" dirty="0" smtClean="0">
                <a:solidFill>
                  <a:srgbClr val="333399">
                    <a:lumMod val="75000"/>
                  </a:srgbClr>
                </a:solidFill>
              </a:rPr>
              <a:t>suddividi</a:t>
            </a:r>
            <a:endParaRPr lang="it-IT" altLang="it-IT" sz="2000" kern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8FA1648E-35CF-49A5-9671-99B6FD09B0B8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12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pic>
        <p:nvPicPr>
          <p:cNvPr id="18436" name="Immagine 1" descr="Ritaglio schermata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6934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in giù 2"/>
          <p:cNvSpPr/>
          <p:nvPr/>
        </p:nvSpPr>
        <p:spPr>
          <a:xfrm>
            <a:off x="7458075" y="1876425"/>
            <a:ext cx="228600" cy="22860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6934200" y="1876425"/>
            <a:ext cx="228600" cy="228600"/>
          </a:xfrm>
          <a:prstGeom prst="downArrow">
            <a:avLst/>
          </a:prstGeom>
          <a:solidFill>
            <a:srgbClr val="CC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-31750" y="304800"/>
            <a:ext cx="9067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FF9900"/>
                </a:solidFill>
                <a:latin typeface="+mj-lt"/>
              </a:rPr>
              <a:t>Scelta dell’operazione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1676400"/>
          </a:xfrm>
        </p:spPr>
        <p:txBody>
          <a:bodyPr/>
          <a:lstStyle/>
          <a:p>
            <a:pPr marL="0" indent="0" algn="ctr">
              <a:defRPr/>
            </a:pPr>
            <a:endParaRPr lang="it-IT" kern="1200" dirty="0" smtClean="0">
              <a:solidFill>
                <a:srgbClr val="262673"/>
              </a:solidFill>
              <a:ea typeface="Verdana"/>
              <a:cs typeface="Verdana"/>
            </a:endParaRPr>
          </a:p>
          <a:p>
            <a:pPr marL="0" indent="0" algn="ctr">
              <a:defRPr/>
            </a:pPr>
            <a:r>
              <a:rPr lang="it-IT" kern="1200" dirty="0" smtClean="0">
                <a:solidFill>
                  <a:srgbClr val="262673"/>
                </a:solidFill>
                <a:ea typeface="Verdana"/>
                <a:cs typeface="Verdana"/>
              </a:rPr>
              <a:t>E’ possibile modificare solo i tributi gestiti dall’Agenzia. </a:t>
            </a:r>
          </a:p>
          <a:p>
            <a:pPr marL="0" indent="0" algn="just">
              <a:defRPr/>
            </a:pPr>
            <a:endParaRPr lang="it-IT" sz="800" kern="1200" dirty="0" smtClean="0">
              <a:solidFill>
                <a:srgbClr val="262673"/>
              </a:solidFill>
              <a:ea typeface="Verdana"/>
              <a:cs typeface="Verdana"/>
            </a:endParaRPr>
          </a:p>
          <a:p>
            <a:pPr marL="0" indent="0" algn="just">
              <a:defRPr/>
            </a:pPr>
            <a:r>
              <a:rPr lang="it-IT" sz="2000" kern="1200" dirty="0" smtClean="0">
                <a:solidFill>
                  <a:srgbClr val="262673"/>
                </a:solidFill>
                <a:ea typeface="Verdana"/>
                <a:cs typeface="Verdana"/>
              </a:rPr>
              <a:t>Sono pertanto </a:t>
            </a:r>
            <a:r>
              <a:rPr lang="it-IT" sz="2000" b="1" kern="1200" dirty="0" smtClean="0">
                <a:solidFill>
                  <a:srgbClr val="262673"/>
                </a:solidFill>
                <a:ea typeface="Verdana"/>
                <a:cs typeface="Verdana"/>
              </a:rPr>
              <a:t>esclusi</a:t>
            </a:r>
            <a:r>
              <a:rPr lang="it-IT" sz="2000" kern="1200" dirty="0" smtClean="0">
                <a:solidFill>
                  <a:srgbClr val="262673"/>
                </a:solidFill>
                <a:ea typeface="Verdana"/>
                <a:cs typeface="Verdana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it-IT" sz="2000" kern="1200" dirty="0">
                <a:solidFill>
                  <a:srgbClr val="262673"/>
                </a:solidFill>
                <a:ea typeface="Verdana"/>
                <a:cs typeface="Verdana"/>
              </a:rPr>
              <a:t>i</a:t>
            </a:r>
            <a:r>
              <a:rPr lang="it-IT" sz="2000" kern="1200" dirty="0" smtClean="0">
                <a:solidFill>
                  <a:srgbClr val="262673"/>
                </a:solidFill>
                <a:ea typeface="Verdana"/>
                <a:cs typeface="Verdana"/>
              </a:rPr>
              <a:t> contributi/tributi delle sezioni INPS e altri enti previdenziali e assistenziali, </a:t>
            </a:r>
          </a:p>
          <a:p>
            <a:pPr marL="0" indent="0">
              <a:defRPr/>
            </a:pPr>
            <a:endParaRPr lang="it-IT" kern="1200" dirty="0" smtClean="0">
              <a:solidFill>
                <a:srgbClr val="262673"/>
              </a:solidFill>
              <a:ea typeface="Verdana"/>
              <a:cs typeface="Verdana"/>
            </a:endParaRPr>
          </a:p>
          <a:p>
            <a:pPr marL="0" indent="0">
              <a:defRPr/>
            </a:pPr>
            <a:endParaRPr lang="it-IT" kern="1200" dirty="0" smtClean="0">
              <a:solidFill>
                <a:srgbClr val="262673"/>
              </a:solidFill>
              <a:ea typeface="Verdana"/>
              <a:cs typeface="Verdana"/>
            </a:endParaRPr>
          </a:p>
          <a:p>
            <a:pPr marL="0" indent="0">
              <a:defRPr/>
            </a:pPr>
            <a:endParaRPr lang="it-IT" kern="1200" dirty="0" smtClean="0">
              <a:solidFill>
                <a:srgbClr val="262673"/>
              </a:solidFill>
              <a:ea typeface="Verdana"/>
              <a:cs typeface="Verdana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it-IT" kern="1200" dirty="0" smtClean="0">
              <a:solidFill>
                <a:srgbClr val="262673"/>
              </a:solidFill>
              <a:ea typeface="Verdana"/>
              <a:cs typeface="Verdana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it-IT" altLang="it-IT" sz="2000" dirty="0">
                <a:solidFill>
                  <a:srgbClr val="262673"/>
                </a:solidFill>
                <a:ea typeface="Verdana" pitchFamily="34" charset="0"/>
                <a:cs typeface="Verdana" pitchFamily="34" charset="0"/>
              </a:rPr>
              <a:t>i tributi della sezione IMU e altri enti locali</a:t>
            </a:r>
            <a:r>
              <a:rPr lang="it-IT" altLang="it-IT" sz="2000" dirty="0" smtClean="0">
                <a:solidFill>
                  <a:srgbClr val="262673"/>
                </a:solidFill>
                <a:ea typeface="Verdana" pitchFamily="34" charset="0"/>
                <a:cs typeface="Verdana" pitchFamily="34" charset="0"/>
              </a:rPr>
              <a:t>. </a:t>
            </a:r>
          </a:p>
          <a:p>
            <a:pPr marL="0" indent="0" algn="just">
              <a:spcBef>
                <a:spcPct val="0"/>
              </a:spcBef>
            </a:pPr>
            <a:endParaRPr lang="it-IT" altLang="it-IT" sz="2000" dirty="0" smtClean="0">
              <a:solidFill>
                <a:srgbClr val="262673"/>
              </a:solidFill>
              <a:ea typeface="Verdana" pitchFamily="34" charset="0"/>
              <a:cs typeface="Verdana" pitchFamily="34" charset="0"/>
            </a:endParaRPr>
          </a:p>
          <a:p>
            <a:pPr marL="0" indent="0">
              <a:defRPr/>
            </a:pPr>
            <a:endParaRPr lang="it-IT" kern="1200" dirty="0">
              <a:solidFill>
                <a:srgbClr val="262673"/>
              </a:solidFill>
              <a:ea typeface="Verdana"/>
              <a:cs typeface="Verdana"/>
            </a:endParaRPr>
          </a:p>
          <a:p>
            <a:pPr>
              <a:defRPr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84FBF036-6655-45C5-A68B-7C7FE5DE3682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13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pic>
        <p:nvPicPr>
          <p:cNvPr id="19461" name="Immagine 7" descr="Ritaglio schermata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05" y="3048000"/>
            <a:ext cx="84153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2400" y="304800"/>
            <a:ext cx="8915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rgbClr val="FF9900"/>
                </a:solidFill>
                <a:latin typeface="+mj-lt"/>
              </a:rPr>
              <a:t>Opzione </a:t>
            </a:r>
            <a:r>
              <a:rPr lang="it-IT" sz="3600" b="1" dirty="0" smtClean="0">
                <a:solidFill>
                  <a:srgbClr val="FF9900"/>
                </a:solidFill>
                <a:latin typeface="+mj-lt"/>
              </a:rPr>
              <a:t>«modifica» </a:t>
            </a:r>
            <a:r>
              <a:rPr lang="it-IT" sz="3600" b="1" dirty="0">
                <a:solidFill>
                  <a:srgbClr val="FF9900"/>
                </a:solidFill>
                <a:latin typeface="+mj-lt"/>
              </a:rPr>
              <a:t>tributo - 1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360795" y="1524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it-IT" sz="3600" b="1" dirty="0">
                <a:solidFill>
                  <a:srgbClr val="FF9900"/>
                </a:solidFill>
              </a:rPr>
              <a:t>Opzione </a:t>
            </a:r>
            <a:r>
              <a:rPr lang="it-IT" sz="3600" b="1" dirty="0" smtClean="0">
                <a:solidFill>
                  <a:srgbClr val="FF9900"/>
                </a:solidFill>
              </a:rPr>
              <a:t>«modifica» </a:t>
            </a:r>
            <a:r>
              <a:rPr lang="it-IT" sz="3600" b="1" dirty="0">
                <a:solidFill>
                  <a:srgbClr val="FF9900"/>
                </a:solidFill>
              </a:rPr>
              <a:t>tributo - 1</a:t>
            </a:r>
          </a:p>
        </p:txBody>
      </p:sp>
      <p:sp>
        <p:nvSpPr>
          <p:cNvPr id="20483" name="Titolo 1"/>
          <p:cNvSpPr txBox="1">
            <a:spLocks/>
          </p:cNvSpPr>
          <p:nvPr/>
        </p:nvSpPr>
        <p:spPr bwMode="auto">
          <a:xfrm>
            <a:off x="471487" y="1076696"/>
            <a:ext cx="83677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just">
              <a:spcBef>
                <a:spcPct val="0"/>
              </a:spcBef>
            </a:pPr>
            <a:r>
              <a:rPr lang="it-IT" altLang="it-IT" sz="2000" dirty="0" smtClean="0">
                <a:solidFill>
                  <a:srgbClr val="262673"/>
                </a:solidFill>
                <a:ea typeface="Verdana" pitchFamily="34" charset="0"/>
                <a:cs typeface="Verdana" pitchFamily="34" charset="0"/>
              </a:rPr>
              <a:t>Per l’addizionale comunale è possibile modificare: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solidFill>
                  <a:srgbClr val="262673"/>
                </a:solidFill>
                <a:ea typeface="Verdana" pitchFamily="34" charset="0"/>
                <a:cs typeface="Verdana" pitchFamily="34" charset="0"/>
              </a:rPr>
              <a:t>il periodo di riferimento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solidFill>
                  <a:srgbClr val="262673"/>
                </a:solidFill>
                <a:ea typeface="Verdana" pitchFamily="34" charset="0"/>
                <a:cs typeface="Verdana" pitchFamily="34" charset="0"/>
              </a:rPr>
              <a:t>e il codice tributo. </a:t>
            </a:r>
          </a:p>
          <a:p>
            <a:pPr marL="0" indent="0" algn="just">
              <a:spcBef>
                <a:spcPct val="0"/>
              </a:spcBef>
            </a:pPr>
            <a:endParaRPr lang="it-IT" altLang="it-IT" sz="2000" dirty="0">
              <a:solidFill>
                <a:srgbClr val="262673"/>
              </a:solidFill>
              <a:ea typeface="Verdana" pitchFamily="34" charset="0"/>
              <a:cs typeface="Verdana" pitchFamily="34" charset="0"/>
            </a:endParaRPr>
          </a:p>
          <a:p>
            <a:pPr marL="0" indent="0" algn="just">
              <a:spcBef>
                <a:spcPct val="0"/>
              </a:spcBef>
            </a:pPr>
            <a:r>
              <a:rPr lang="it-IT" altLang="it-IT" sz="2000" dirty="0" smtClean="0">
                <a:solidFill>
                  <a:srgbClr val="262673"/>
                </a:solidFill>
                <a:ea typeface="Verdana" pitchFamily="34" charset="0"/>
                <a:cs typeface="Verdana" pitchFamily="34" charset="0"/>
              </a:rPr>
              <a:t>Le variazioni consentite sono unicamente quelle in cui si sostituisce il codice dell’addizionale comunale con un equivalente codice riferito sempre all’addizionale comunale. </a:t>
            </a:r>
          </a:p>
          <a:p>
            <a:pPr marL="0" indent="0">
              <a:defRPr/>
            </a:pPr>
            <a:endParaRPr lang="it-IT" sz="2000" dirty="0">
              <a:solidFill>
                <a:srgbClr val="262673"/>
              </a:solidFill>
              <a:ea typeface="Verdana"/>
              <a:cs typeface="Verdana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4D8BFE42-53BA-49F3-A342-D53097D21121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14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24" y="3306763"/>
            <a:ext cx="7292975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a destra 3"/>
          <p:cNvSpPr/>
          <p:nvPr/>
        </p:nvSpPr>
        <p:spPr>
          <a:xfrm>
            <a:off x="1981200" y="5943600"/>
            <a:ext cx="4572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it-IT" altLang="it-IT" sz="3600" b="1" kern="1200" dirty="0" smtClean="0">
                <a:solidFill>
                  <a:srgbClr val="FF9900"/>
                </a:solidFill>
              </a:rPr>
              <a:t>Opzione «modifica» tributo - 2</a:t>
            </a:r>
            <a:endParaRPr lang="it-IT" altLang="it-IT" sz="3600" b="1" kern="1200" dirty="0">
              <a:solidFill>
                <a:srgbClr val="FF9900"/>
              </a:solidFill>
            </a:endParaRPr>
          </a:p>
        </p:txBody>
      </p:sp>
      <p:sp>
        <p:nvSpPr>
          <p:cNvPr id="26627" name="Segnaposto contenuto 6"/>
          <p:cNvSpPr>
            <a:spLocks noGrp="1"/>
          </p:cNvSpPr>
          <p:nvPr>
            <p:ph idx="1"/>
          </p:nvPr>
        </p:nvSpPr>
        <p:spPr>
          <a:xfrm>
            <a:off x="228600" y="1143000"/>
            <a:ext cx="8572500" cy="2468563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it-IT" altLang="it-IT" sz="2000" kern="1200" dirty="0" smtClean="0">
                <a:solidFill>
                  <a:srgbClr val="333399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Selezionando l’opzione </a:t>
            </a:r>
            <a:r>
              <a:rPr lang="it-IT" altLang="it-IT" sz="2000" u="sng" kern="1200" dirty="0" smtClean="0">
                <a:solidFill>
                  <a:srgbClr val="333399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modifica</a:t>
            </a:r>
            <a:r>
              <a:rPr lang="it-IT" altLang="it-IT" sz="2000" kern="1200" dirty="0" smtClean="0">
                <a:solidFill>
                  <a:srgbClr val="333399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 si apre la finestra </a:t>
            </a:r>
            <a:endParaRPr lang="it-IT" altLang="it-IT" sz="2000" kern="1200" dirty="0">
              <a:solidFill>
                <a:srgbClr val="333399">
                  <a:lumMod val="75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374073" y="3681413"/>
            <a:ext cx="8382000" cy="2438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solidFill>
                  <a:srgbClr val="333399">
                    <a:lumMod val="75000"/>
                  </a:srgbClr>
                </a:solidFill>
              </a:rPr>
              <a:t>è possibile modificare il codice tributo, il mese e l’anno di riferimento, il numero rata</a:t>
            </a:r>
          </a:p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000" u="sng" dirty="0" smtClean="0">
                <a:solidFill>
                  <a:srgbClr val="333399">
                    <a:lumMod val="75000"/>
                  </a:srgbClr>
                </a:solidFill>
              </a:rPr>
              <a:t>è possibile modificare un codice tributo erariale in un codice tributo regionale e viceversa  </a:t>
            </a:r>
          </a:p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2000" dirty="0" smtClean="0">
                <a:solidFill>
                  <a:srgbClr val="333399">
                    <a:lumMod val="75000"/>
                  </a:srgbClr>
                </a:solidFill>
              </a:rPr>
              <a:t>non è possibile modificare gli importi a debito versati né gli importi a credito compensati</a:t>
            </a:r>
          </a:p>
          <a:p>
            <a:pPr algn="just">
              <a:spcAft>
                <a:spcPts val="500"/>
              </a:spcAft>
              <a:defRPr/>
            </a:pPr>
            <a:r>
              <a:rPr lang="it-IT" altLang="it-IT" sz="2400" dirty="0" smtClean="0">
                <a:solidFill>
                  <a:srgbClr val="333399">
                    <a:lumMod val="75000"/>
                  </a:srgbClr>
                </a:solidFill>
              </a:rPr>
              <a:t> </a:t>
            </a:r>
            <a:r>
              <a:rPr lang="it-IT" altLang="it-IT" sz="2400" dirty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it-IT" altLang="it-IT" sz="2400" dirty="0">
                <a:solidFill>
                  <a:srgbClr val="333399">
                    <a:lumMod val="75000"/>
                  </a:srgbClr>
                </a:solidFill>
              </a:rPr>
            </a:br>
            <a:endParaRPr lang="it-IT" altLang="it-IT" sz="2400" dirty="0">
              <a:solidFill>
                <a:srgbClr val="333399">
                  <a:lumMod val="75000"/>
                </a:srgb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7F32732C-ED0B-4B82-915C-712D247F1CA7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15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pic>
        <p:nvPicPr>
          <p:cNvPr id="21510" name="Immagine 1" descr="Ritaglio schermat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251"/>
          <a:stretch>
            <a:fillRect/>
          </a:stretch>
        </p:blipFill>
        <p:spPr bwMode="auto">
          <a:xfrm>
            <a:off x="811213" y="1846860"/>
            <a:ext cx="7469187" cy="149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a destra 5"/>
          <p:cNvSpPr/>
          <p:nvPr/>
        </p:nvSpPr>
        <p:spPr>
          <a:xfrm>
            <a:off x="1981200" y="2362200"/>
            <a:ext cx="228600" cy="184150"/>
          </a:xfrm>
          <a:prstGeom prst="rightArrow">
            <a:avLst/>
          </a:prstGeom>
          <a:solidFill>
            <a:srgbClr val="CC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>
            <a:off x="6324600" y="1676400"/>
            <a:ext cx="228600" cy="381000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08038"/>
            <a:ext cx="8229600" cy="2468562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  <a:defRPr/>
            </a:pPr>
            <a:r>
              <a:rPr lang="it-IT" altLang="it-IT" sz="2200" kern="1200" dirty="0" smtClean="0">
                <a:solidFill>
                  <a:srgbClr val="333399">
                    <a:lumMod val="75000"/>
                  </a:srgbClr>
                </a:solidFill>
              </a:rPr>
              <a:t>Dopo aver inserito le variazioni richieste clicca</a:t>
            </a:r>
            <a:endParaRPr lang="it-IT" sz="2200" dirty="0"/>
          </a:p>
        </p:txBody>
      </p:sp>
      <p:sp>
        <p:nvSpPr>
          <p:cNvPr id="25604" name="Titolo 1"/>
          <p:cNvSpPr txBox="1">
            <a:spLocks/>
          </p:cNvSpPr>
          <p:nvPr/>
        </p:nvSpPr>
        <p:spPr bwMode="auto">
          <a:xfrm>
            <a:off x="381000" y="3028950"/>
            <a:ext cx="777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endParaRPr lang="it-IT" altLang="it-IT" dirty="0" smtClean="0">
              <a:solidFill>
                <a:srgbClr val="262673"/>
              </a:solidFill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it-IT" altLang="it-IT" sz="2200" dirty="0" smtClean="0">
                <a:solidFill>
                  <a:srgbClr val="262673"/>
                </a:solidFill>
              </a:rPr>
              <a:t>verifica la correttezza formale delle modifiche inserite </a:t>
            </a:r>
          </a:p>
          <a:p>
            <a:pPr algn="just">
              <a:spcBef>
                <a:spcPct val="0"/>
              </a:spcBef>
              <a:defRPr/>
            </a:pPr>
            <a:r>
              <a:rPr lang="it-IT" altLang="it-IT" dirty="0" smtClean="0">
                <a:solidFill>
                  <a:srgbClr val="262673"/>
                </a:solidFill>
              </a:rPr>
              <a:t/>
            </a:r>
            <a:br>
              <a:rPr lang="it-IT" altLang="it-IT" dirty="0" smtClean="0">
                <a:solidFill>
                  <a:srgbClr val="262673"/>
                </a:solidFill>
              </a:rPr>
            </a:br>
            <a:endParaRPr lang="it-IT" altLang="it-IT" dirty="0" smtClean="0">
              <a:solidFill>
                <a:srgbClr val="262673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B7D0944A-66AE-40AD-8EBA-EE5C234E2636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16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pic>
        <p:nvPicPr>
          <p:cNvPr id="22533" name="Immagine 1" descr="Ritaglio schermat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50" y="1295400"/>
            <a:ext cx="77581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e 8"/>
          <p:cNvSpPr/>
          <p:nvPr/>
        </p:nvSpPr>
        <p:spPr>
          <a:xfrm>
            <a:off x="7162800" y="1673225"/>
            <a:ext cx="914400" cy="446088"/>
          </a:xfrm>
          <a:prstGeom prst="ellipse">
            <a:avLst/>
          </a:prstGeom>
          <a:ln>
            <a:solidFill>
              <a:srgbClr val="CC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535" name="Rettangolo 9"/>
          <p:cNvSpPr>
            <a:spLocks noChangeArrowheads="1"/>
          </p:cNvSpPr>
          <p:nvPr/>
        </p:nvSpPr>
        <p:spPr bwMode="auto">
          <a:xfrm>
            <a:off x="3646488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latin typeface="Arial" charset="0"/>
            </a:endParaRPr>
          </a:p>
        </p:txBody>
      </p:sp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67"/>
          <a:stretch>
            <a:fillRect/>
          </a:stretch>
        </p:blipFill>
        <p:spPr bwMode="auto">
          <a:xfrm>
            <a:off x="757238" y="3200400"/>
            <a:ext cx="7853362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2 10"/>
          <p:cNvCxnSpPr/>
          <p:nvPr/>
        </p:nvCxnSpPr>
        <p:spPr>
          <a:xfrm>
            <a:off x="6423025" y="1193800"/>
            <a:ext cx="739775" cy="469900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866269" y="152400"/>
            <a:ext cx="7335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3600" b="1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Opzione «modifica» tributo - 2</a:t>
            </a:r>
            <a:endParaRPr lang="it-IT" sz="3600" b="1" dirty="0">
              <a:solidFill>
                <a:srgbClr val="FF99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554F014C-5441-42ED-B199-49F9C6FFE484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17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it-IT" altLang="it-IT" sz="3200" b="1" kern="1200" dirty="0" smtClean="0">
                <a:solidFill>
                  <a:srgbClr val="FF9900"/>
                </a:solidFill>
              </a:rPr>
              <a:t>Opzione suddividi - 1</a:t>
            </a:r>
            <a:r>
              <a:rPr lang="it-IT" altLang="it-IT" sz="3600" kern="1200" dirty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it-IT" altLang="it-IT" sz="3600" kern="1200" dirty="0">
                <a:solidFill>
                  <a:srgbClr val="333399">
                    <a:lumMod val="75000"/>
                  </a:srgbClr>
                </a:solidFill>
              </a:rPr>
            </a:br>
            <a:endParaRPr lang="it-IT" altLang="it-IT" sz="3600" kern="1200" dirty="0">
              <a:solidFill>
                <a:srgbClr val="333399">
                  <a:lumMod val="75000"/>
                </a:srgb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3400" y="914400"/>
            <a:ext cx="8153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altLang="it-IT" sz="2400" dirty="0">
                <a:solidFill>
                  <a:srgbClr val="333399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Selezionando l’opzione </a:t>
            </a:r>
            <a:r>
              <a:rPr lang="it-IT" altLang="it-IT" sz="2400" u="sng" dirty="0">
                <a:solidFill>
                  <a:srgbClr val="333399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suddividi</a:t>
            </a:r>
            <a:r>
              <a:rPr lang="it-IT" altLang="it-IT" sz="2400" dirty="0">
                <a:solidFill>
                  <a:srgbClr val="333399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 si apre la finestra 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 bwMode="auto">
          <a:xfrm>
            <a:off x="381000" y="4876800"/>
            <a:ext cx="7772400" cy="1219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t-IT" altLang="it-IT" sz="2400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it-IT" altLang="it-IT" sz="2400" dirty="0" smtClean="0">
                <a:solidFill>
                  <a:srgbClr val="333399">
                    <a:lumMod val="75000"/>
                  </a:srgbClr>
                </a:solidFill>
              </a:rPr>
              <a:t>è possibile suddividere sia gli importi a debito che quelli a credito in un numero massimo di 5 tributi/righe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it-IT" altLang="it-IT" sz="2400" dirty="0" smtClean="0">
              <a:solidFill>
                <a:srgbClr val="333399">
                  <a:lumMod val="75000"/>
                </a:srgbClr>
              </a:solidFill>
            </a:endParaRPr>
          </a:p>
          <a:p>
            <a:pPr algn="just">
              <a:defRPr/>
            </a:pPr>
            <a:r>
              <a:rPr lang="it-IT" altLang="it-IT" sz="2400" dirty="0" smtClean="0">
                <a:solidFill>
                  <a:srgbClr val="333399">
                    <a:lumMod val="75000"/>
                  </a:srgbClr>
                </a:solidFill>
              </a:rPr>
              <a:t> </a:t>
            </a:r>
            <a:r>
              <a:rPr lang="it-IT" altLang="it-IT" sz="2400" dirty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it-IT" altLang="it-IT" sz="2400" dirty="0">
                <a:solidFill>
                  <a:srgbClr val="333399">
                    <a:lumMod val="75000"/>
                  </a:srgbClr>
                </a:solidFill>
              </a:rPr>
            </a:br>
            <a:endParaRPr lang="it-IT" altLang="it-IT" sz="2400" dirty="0">
              <a:solidFill>
                <a:srgbClr val="333399">
                  <a:lumMod val="75000"/>
                </a:srgbClr>
              </a:solidFill>
            </a:endParaRP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8" y="1447800"/>
            <a:ext cx="810101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2 2"/>
          <p:cNvCxnSpPr/>
          <p:nvPr/>
        </p:nvCxnSpPr>
        <p:spPr>
          <a:xfrm>
            <a:off x="4559300" y="1376363"/>
            <a:ext cx="2832100" cy="604837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it-IT" altLang="it-IT" sz="3200" b="1" kern="1200" dirty="0" smtClean="0">
                <a:solidFill>
                  <a:srgbClr val="FF9900"/>
                </a:solidFill>
              </a:rPr>
              <a:t>Opzione suddividi - 2</a:t>
            </a:r>
            <a:r>
              <a:rPr lang="it-IT" altLang="it-IT" sz="3600" kern="1200" dirty="0">
                <a:solidFill>
                  <a:srgbClr val="333399">
                    <a:lumMod val="75000"/>
                  </a:srgbClr>
                </a:solidFill>
              </a:rPr>
              <a:t/>
            </a:r>
            <a:br>
              <a:rPr lang="it-IT" altLang="it-IT" sz="3600" kern="1200" dirty="0">
                <a:solidFill>
                  <a:srgbClr val="333399">
                    <a:lumMod val="75000"/>
                  </a:srgbClr>
                </a:solidFill>
              </a:rPr>
            </a:br>
            <a:endParaRPr lang="it-IT" altLang="it-IT" sz="3600" kern="1200" dirty="0">
              <a:solidFill>
                <a:srgbClr val="333399">
                  <a:lumMod val="75000"/>
                </a:srgbClr>
              </a:solidFill>
            </a:endParaRPr>
          </a:p>
        </p:txBody>
      </p:sp>
      <p:sp>
        <p:nvSpPr>
          <p:cNvPr id="24579" name="Titolo 1"/>
          <p:cNvSpPr txBox="1">
            <a:spLocks/>
          </p:cNvSpPr>
          <p:nvPr/>
        </p:nvSpPr>
        <p:spPr bwMode="auto">
          <a:xfrm>
            <a:off x="381000" y="1066800"/>
            <a:ext cx="777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it-IT" altLang="it-IT" sz="2000">
                <a:solidFill>
                  <a:srgbClr val="262673"/>
                </a:solidFill>
              </a:rPr>
              <a:t>Dopo aver inserito le variazioni richieste clicca </a:t>
            </a:r>
          </a:p>
          <a:p>
            <a:pPr algn="just">
              <a:spcBef>
                <a:spcPct val="0"/>
              </a:spcBef>
            </a:pPr>
            <a:r>
              <a:rPr lang="it-IT" altLang="it-IT">
                <a:solidFill>
                  <a:srgbClr val="262673"/>
                </a:solidFill>
              </a:rPr>
              <a:t/>
            </a:r>
            <a:br>
              <a:rPr lang="it-IT" altLang="it-IT">
                <a:solidFill>
                  <a:srgbClr val="262673"/>
                </a:solidFill>
              </a:rPr>
            </a:br>
            <a:endParaRPr lang="it-IT" altLang="it-IT">
              <a:solidFill>
                <a:srgbClr val="262673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AA75B722-24A4-43B6-94CA-E07CCCF5E72C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18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079500"/>
            <a:ext cx="71882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ttore 2 13"/>
          <p:cNvCxnSpPr/>
          <p:nvPr/>
        </p:nvCxnSpPr>
        <p:spPr>
          <a:xfrm>
            <a:off x="5257800" y="1079500"/>
            <a:ext cx="1981200" cy="596900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228600" y="3505200"/>
            <a:ext cx="7899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000" kern="0" dirty="0">
                <a:solidFill>
                  <a:srgbClr val="262673"/>
                </a:solidFill>
                <a:latin typeface="Tahoma"/>
                <a:ea typeface="+mj-ea"/>
                <a:cs typeface="+mj-cs"/>
              </a:rPr>
              <a:t>e verifica la correttezza formale delle modifiche inserite e la congruità degli importi</a:t>
            </a:r>
            <a:endParaRPr lang="it-IT" sz="2000" dirty="0"/>
          </a:p>
        </p:txBody>
      </p:sp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4825" y="3962400"/>
            <a:ext cx="5870575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1447800"/>
          </a:xfrm>
        </p:spPr>
        <p:txBody>
          <a:bodyPr/>
          <a:lstStyle/>
          <a:p>
            <a:pPr marL="0" indent="0">
              <a:spcBef>
                <a:spcPts val="0"/>
              </a:spcBef>
              <a:defRPr/>
            </a:pPr>
            <a:r>
              <a:rPr lang="it-IT" altLang="it-IT" sz="2200" dirty="0">
                <a:solidFill>
                  <a:srgbClr val="262673"/>
                </a:solidFill>
              </a:rPr>
              <a:t>È importante sapere </a:t>
            </a:r>
            <a:r>
              <a:rPr lang="it-IT" altLang="it-IT" sz="2200" dirty="0" smtClean="0">
                <a:solidFill>
                  <a:srgbClr val="262673"/>
                </a:solidFill>
              </a:rPr>
              <a:t>che</a:t>
            </a:r>
            <a:r>
              <a:rPr lang="it-IT" altLang="it-IT" sz="2000" dirty="0" smtClean="0">
                <a:solidFill>
                  <a:srgbClr val="262673"/>
                </a:solidFill>
              </a:rPr>
              <a:t>: </a:t>
            </a:r>
          </a:p>
          <a:p>
            <a:pPr marL="0" indent="0">
              <a:spcBef>
                <a:spcPts val="0"/>
              </a:spcBef>
              <a:defRPr/>
            </a:pPr>
            <a:r>
              <a:rPr lang="it-IT" altLang="it-IT" sz="2000" dirty="0" smtClean="0">
                <a:solidFill>
                  <a:srgbClr val="333399">
                    <a:lumMod val="75000"/>
                  </a:srgbClr>
                </a:solidFill>
              </a:rPr>
              <a:t>quando viene selezionata l’opzione </a:t>
            </a:r>
            <a:r>
              <a:rPr lang="it-IT" altLang="it-IT" sz="2000" u="sng" dirty="0" smtClean="0">
                <a:solidFill>
                  <a:srgbClr val="333399">
                    <a:lumMod val="75000"/>
                  </a:srgbClr>
                </a:solidFill>
              </a:rPr>
              <a:t>suddividi</a:t>
            </a:r>
            <a:r>
              <a:rPr lang="it-IT" altLang="it-IT" sz="2000" dirty="0" smtClean="0">
                <a:solidFill>
                  <a:srgbClr val="333399">
                    <a:lumMod val="75000"/>
                  </a:srgbClr>
                </a:solidFill>
              </a:rPr>
              <a:t> non è possibile modificare un codice tributo erariale in un codice tributo regionale e viceversa</a:t>
            </a:r>
          </a:p>
          <a:p>
            <a:pPr marL="0" algn="just">
              <a:defRPr/>
            </a:pPr>
            <a:r>
              <a:rPr lang="it-IT" altLang="it-IT" dirty="0" smtClean="0">
                <a:solidFill>
                  <a:srgbClr val="333399">
                    <a:lumMod val="75000"/>
                  </a:srgbClr>
                </a:solidFill>
              </a:rPr>
              <a:t> </a:t>
            </a:r>
            <a:endParaRPr lang="it-IT" u="sng" dirty="0"/>
          </a:p>
        </p:txBody>
      </p:sp>
      <p:sp>
        <p:nvSpPr>
          <p:cNvPr id="25603" name="Titolo 1"/>
          <p:cNvSpPr txBox="1">
            <a:spLocks/>
          </p:cNvSpPr>
          <p:nvPr/>
        </p:nvSpPr>
        <p:spPr bwMode="auto">
          <a:xfrm>
            <a:off x="423863" y="76200"/>
            <a:ext cx="90265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it-IT" altLang="it-IT" sz="3200" b="1" dirty="0">
                <a:solidFill>
                  <a:srgbClr val="FF9900"/>
                </a:solidFill>
              </a:rPr>
              <a:t>Opzione suddividi - 3</a:t>
            </a:r>
          </a:p>
        </p:txBody>
      </p:sp>
      <p:sp>
        <p:nvSpPr>
          <p:cNvPr id="6" name="Rettangolo 5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FC25DBE0-0884-4B00-9B51-498FC0A8DCE2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19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43175"/>
            <a:ext cx="6477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2971800" y="5410200"/>
            <a:ext cx="609600" cy="304800"/>
          </a:xfrm>
          <a:prstGeom prst="ellipse">
            <a:avLst/>
          </a:prstGeom>
          <a:ln>
            <a:solidFill>
              <a:srgbClr val="CC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1295400" y="4876800"/>
            <a:ext cx="381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it-IT" sz="3600" b="1" kern="1200" dirty="0" smtClean="0">
                <a:solidFill>
                  <a:srgbClr val="FF9900"/>
                </a:solidFill>
              </a:rPr>
              <a:t>Il servizio CIVIS F24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482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it-IT" altLang="it-IT" kern="1200" dirty="0" smtClean="0">
                <a:solidFill>
                  <a:schemeClr val="accent2">
                    <a:lumMod val="75000"/>
                  </a:schemeClr>
                </a:solidFill>
              </a:rPr>
              <a:t>Il servizio CIVIS F24 permette a cittadini e intermediari di: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kern="1200" dirty="0" smtClean="0">
                <a:solidFill>
                  <a:schemeClr val="accent2">
                    <a:lumMod val="75000"/>
                  </a:schemeClr>
                </a:solidFill>
              </a:rPr>
              <a:t>chiedere la </a:t>
            </a:r>
            <a:r>
              <a:rPr lang="it-IT" altLang="it-IT" kern="1200" dirty="0">
                <a:solidFill>
                  <a:schemeClr val="accent2">
                    <a:lumMod val="75000"/>
                  </a:schemeClr>
                </a:solidFill>
              </a:rPr>
              <a:t>modifica dei dati della delega di pagamento modello </a:t>
            </a:r>
            <a:r>
              <a:rPr lang="it-IT" altLang="it-IT" kern="1200" dirty="0" smtClean="0">
                <a:solidFill>
                  <a:schemeClr val="accent2">
                    <a:lumMod val="75000"/>
                  </a:schemeClr>
                </a:solidFill>
              </a:rPr>
              <a:t>F24;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it-IT" altLang="it-IT" kern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kern="1200" dirty="0" smtClean="0">
                <a:solidFill>
                  <a:schemeClr val="accent2">
                    <a:lumMod val="75000"/>
                  </a:schemeClr>
                </a:solidFill>
              </a:rPr>
              <a:t>conoscere in tempi rapidi l’esito della lavorazione della propria istanza sempre tramite canale telematico</a:t>
            </a:r>
            <a:r>
              <a:rPr lang="it-IT" altLang="it-IT" sz="2800" kern="1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it-IT" altLang="it-IT" kern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endParaRPr lang="it-IT" altLang="it-IT" i="1" kern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it-IT" altLang="it-IT" i="1" kern="1200" dirty="0" smtClean="0">
                <a:solidFill>
                  <a:schemeClr val="accent2">
                    <a:lumMod val="75000"/>
                  </a:schemeClr>
                </a:solidFill>
              </a:rPr>
              <a:t>Correggere a monte la gran parte degli errori generalmente commessi nella compilazione del modello F24</a:t>
            </a:r>
            <a:r>
              <a:rPr lang="it-IT" altLang="it-IT" kern="1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endParaRPr lang="it-IT" altLang="it-IT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04E0A426-0FFE-4E0C-9D9B-27CF8F2E4DA5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2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4072647" y="4194243"/>
            <a:ext cx="609600" cy="381000"/>
          </a:xfrm>
          <a:prstGeom prst="downArrow">
            <a:avLst/>
          </a:prstGeom>
          <a:solidFill>
            <a:srgbClr val="CC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C41AB396-9B5D-4592-ADD8-D80D891166CA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20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3276600"/>
          </a:xfrm>
        </p:spPr>
        <p:txBody>
          <a:bodyPr/>
          <a:lstStyle/>
          <a:p>
            <a:pPr algn="just">
              <a:defRPr/>
            </a:pPr>
            <a:r>
              <a:rPr lang="it-IT" altLang="it-IT" sz="2000" dirty="0" smtClean="0">
                <a:solidFill>
                  <a:srgbClr val="333399">
                    <a:lumMod val="75000"/>
                  </a:srgbClr>
                </a:solidFill>
              </a:rPr>
              <a:t>In questo caso occorre quindi: </a:t>
            </a:r>
          </a:p>
          <a:p>
            <a:pPr marL="457200" indent="-457200" algn="just">
              <a:buFontTx/>
              <a:buAutoNum type="arabicParenR"/>
              <a:defRPr/>
            </a:pPr>
            <a:r>
              <a:rPr lang="it-IT" altLang="it-IT" sz="2000" dirty="0">
                <a:solidFill>
                  <a:srgbClr val="333399">
                    <a:lumMod val="75000"/>
                  </a:srgbClr>
                </a:solidFill>
              </a:rPr>
              <a:t>s</a:t>
            </a:r>
            <a:r>
              <a:rPr lang="it-IT" altLang="it-IT" sz="2000" dirty="0" smtClean="0">
                <a:solidFill>
                  <a:srgbClr val="333399">
                    <a:lumMod val="75000"/>
                  </a:srgbClr>
                </a:solidFill>
              </a:rPr>
              <a:t>elezionare l’opzione suddividi senza modificare il codice tributo </a:t>
            </a:r>
          </a:p>
          <a:p>
            <a:pPr marL="0" indent="0" algn="just">
              <a:defRPr/>
            </a:pPr>
            <a:r>
              <a:rPr lang="it-IT" altLang="it-IT" sz="2000" dirty="0" smtClean="0">
                <a:solidFill>
                  <a:srgbClr val="333399">
                    <a:lumMod val="75000"/>
                  </a:srgbClr>
                </a:solidFill>
              </a:rPr>
              <a:t>     istanza n. 1  </a:t>
            </a:r>
          </a:p>
          <a:p>
            <a:pPr marL="0" indent="0" algn="just">
              <a:defRPr/>
            </a:pPr>
            <a:r>
              <a:rPr lang="it-IT" altLang="it-IT" sz="2000" dirty="0" smtClean="0">
                <a:solidFill>
                  <a:srgbClr val="333399">
                    <a:lumMod val="75000"/>
                  </a:srgbClr>
                </a:solidFill>
              </a:rPr>
              <a:t>2)  selezionare l’opzione modifica e inserire il codice tributo</a:t>
            </a:r>
          </a:p>
          <a:p>
            <a:pPr marL="0" indent="0" algn="just">
              <a:defRPr/>
            </a:pPr>
            <a:r>
              <a:rPr lang="it-IT" altLang="it-IT" sz="2000" dirty="0">
                <a:solidFill>
                  <a:srgbClr val="333399">
                    <a:lumMod val="75000"/>
                  </a:srgbClr>
                </a:solidFill>
              </a:rPr>
              <a:t> </a:t>
            </a:r>
            <a:r>
              <a:rPr lang="it-IT" altLang="it-IT" sz="2000" dirty="0" smtClean="0">
                <a:solidFill>
                  <a:srgbClr val="333399">
                    <a:lumMod val="75000"/>
                  </a:srgbClr>
                </a:solidFill>
              </a:rPr>
              <a:t>    prescelto   </a:t>
            </a:r>
          </a:p>
          <a:p>
            <a:pPr marL="0" indent="0" algn="just">
              <a:defRPr/>
            </a:pPr>
            <a:r>
              <a:rPr lang="it-IT" altLang="it-IT" sz="2000" dirty="0" smtClean="0">
                <a:solidFill>
                  <a:srgbClr val="333399">
                    <a:lumMod val="75000"/>
                  </a:srgbClr>
                </a:solidFill>
              </a:rPr>
              <a:t>     istanza n. 2</a:t>
            </a:r>
            <a:endParaRPr lang="it-IT" altLang="it-IT" sz="2000" dirty="0">
              <a:solidFill>
                <a:srgbClr val="333399">
                  <a:lumMod val="75000"/>
                </a:srgbClr>
              </a:solidFill>
            </a:endParaRPr>
          </a:p>
          <a:p>
            <a:pPr marL="0" indent="0" algn="just">
              <a:defRPr/>
            </a:pPr>
            <a:endParaRPr lang="it-IT" altLang="it-IT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457200" indent="-457200" algn="just">
              <a:buFontTx/>
              <a:buAutoNum type="arabicParenR"/>
              <a:defRPr/>
            </a:pPr>
            <a:endParaRPr lang="it-IT" altLang="it-IT" dirty="0">
              <a:solidFill>
                <a:srgbClr val="333399">
                  <a:lumMod val="75000"/>
                </a:srgbClr>
              </a:solidFill>
            </a:endParaRPr>
          </a:p>
          <a:p>
            <a:pPr marL="457200" indent="-457200" algn="just">
              <a:buFontTx/>
              <a:buAutoNum type="arabicParenR"/>
              <a:defRPr/>
            </a:pPr>
            <a:endParaRPr lang="it-IT" altLang="it-IT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0" indent="0" algn="just">
              <a:defRPr/>
            </a:pPr>
            <a:endParaRPr lang="it-IT" altLang="it-IT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457200" indent="-457200" algn="just">
              <a:buFontTx/>
              <a:buAutoNum type="arabicParenR"/>
              <a:defRPr/>
            </a:pPr>
            <a:endParaRPr lang="it-IT" altLang="it-IT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0" indent="0" algn="just">
              <a:defRPr/>
            </a:pPr>
            <a:endParaRPr lang="it-IT" altLang="it-IT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457200" indent="-457200" algn="just">
              <a:buFontTx/>
              <a:buAutoNum type="arabicParenR"/>
              <a:defRPr/>
            </a:pPr>
            <a:endParaRPr lang="it-IT" altLang="it-IT" dirty="0">
              <a:solidFill>
                <a:srgbClr val="333399">
                  <a:lumMod val="75000"/>
                </a:srgbClr>
              </a:solidFill>
            </a:endParaRPr>
          </a:p>
          <a:p>
            <a:pPr marL="0" indent="0" algn="just">
              <a:defRPr/>
            </a:pPr>
            <a:endParaRPr lang="it-IT" altLang="it-IT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457200" indent="-457200" algn="just">
              <a:buFontTx/>
              <a:buAutoNum type="arabicParenR"/>
              <a:defRPr/>
            </a:pPr>
            <a:endParaRPr lang="it-IT" altLang="it-IT" dirty="0">
              <a:solidFill>
                <a:srgbClr val="333399">
                  <a:lumMod val="75000"/>
                </a:srgbClr>
              </a:solidFill>
            </a:endParaRPr>
          </a:p>
          <a:p>
            <a:pPr marL="0" algn="just">
              <a:defRPr/>
            </a:pPr>
            <a:r>
              <a:rPr lang="it-IT" altLang="it-IT" dirty="0" smtClean="0">
                <a:solidFill>
                  <a:srgbClr val="333399">
                    <a:lumMod val="75000"/>
                  </a:srgbClr>
                </a:solidFill>
              </a:rPr>
              <a:t> </a:t>
            </a:r>
            <a:endParaRPr lang="it-IT" u="sng" dirty="0"/>
          </a:p>
        </p:txBody>
      </p:sp>
      <p:sp>
        <p:nvSpPr>
          <p:cNvPr id="6" name="Freccia a destra 5"/>
          <p:cNvSpPr/>
          <p:nvPr/>
        </p:nvSpPr>
        <p:spPr>
          <a:xfrm>
            <a:off x="349250" y="1585913"/>
            <a:ext cx="488950" cy="166687"/>
          </a:xfrm>
          <a:prstGeom prst="rightArrow">
            <a:avLst/>
          </a:prstGeom>
          <a:solidFill>
            <a:srgbClr val="CC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349250" y="2652713"/>
            <a:ext cx="488950" cy="166687"/>
          </a:xfrm>
          <a:prstGeom prst="rightArrow">
            <a:avLst/>
          </a:prstGeom>
          <a:solidFill>
            <a:srgbClr val="CC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0"/>
          <a:stretch>
            <a:fillRect/>
          </a:stretch>
        </p:blipFill>
        <p:spPr bwMode="auto">
          <a:xfrm>
            <a:off x="1427163" y="2971800"/>
            <a:ext cx="6421437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e 9"/>
          <p:cNvSpPr/>
          <p:nvPr/>
        </p:nvSpPr>
        <p:spPr>
          <a:xfrm>
            <a:off x="2590800" y="5715000"/>
            <a:ext cx="609600" cy="304800"/>
          </a:xfrm>
          <a:prstGeom prst="ellipse">
            <a:avLst/>
          </a:prstGeom>
          <a:ln>
            <a:solidFill>
              <a:srgbClr val="CC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593725" y="152400"/>
            <a:ext cx="7407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3200" b="1" dirty="0">
                <a:solidFill>
                  <a:srgbClr val="FF9900"/>
                </a:solidFill>
                <a:latin typeface="Tahoma" pitchFamily="34" charset="0"/>
              </a:rPr>
              <a:t>Opzione suddividi - 3</a:t>
            </a:r>
            <a:endParaRPr lang="it-IT" sz="3200" b="1" dirty="0">
              <a:solidFill>
                <a:srgbClr val="FF99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610600" cy="685800"/>
          </a:xfrm>
        </p:spPr>
        <p:txBody>
          <a:bodyPr/>
          <a:lstStyle/>
          <a:p>
            <a:pPr>
              <a:defRPr/>
            </a:pPr>
            <a:r>
              <a:rPr lang="it-IT" sz="3200" b="1" kern="1200" dirty="0">
                <a:solidFill>
                  <a:srgbClr val="FF9900"/>
                </a:solidFill>
                <a:latin typeface="Tahoma" pitchFamily="34" charset="0"/>
                <a:ea typeface="+mn-ea"/>
                <a:cs typeface="Arial" charset="0"/>
              </a:rPr>
              <a:t>Aiuto alla compilazione della </a:t>
            </a:r>
            <a:r>
              <a:rPr lang="it-IT" sz="3200" b="1" i="1" kern="1200" dirty="0" err="1">
                <a:solidFill>
                  <a:srgbClr val="FF9900"/>
                </a:solidFill>
                <a:latin typeface="Tahoma" pitchFamily="34" charset="0"/>
                <a:ea typeface="+mn-ea"/>
                <a:cs typeface="Arial" charset="0"/>
              </a:rPr>
              <a:t>form</a:t>
            </a:r>
            <a:r>
              <a:rPr lang="it-IT" sz="3200" b="1" kern="1200" dirty="0">
                <a:solidFill>
                  <a:srgbClr val="FF9900"/>
                </a:solidFill>
                <a:latin typeface="Tahoma" pitchFamily="34" charset="0"/>
                <a:ea typeface="+mn-ea"/>
                <a:cs typeface="Arial" charset="0"/>
              </a:rPr>
              <a:t/>
            </a:r>
            <a:br>
              <a:rPr lang="it-IT" sz="3200" b="1" kern="1200" dirty="0">
                <a:solidFill>
                  <a:srgbClr val="FF9900"/>
                </a:solidFill>
                <a:latin typeface="Tahoma" pitchFamily="34" charset="0"/>
                <a:ea typeface="+mn-ea"/>
                <a:cs typeface="Arial" charset="0"/>
              </a:rPr>
            </a:br>
            <a: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endParaRPr lang="it-IT" sz="2400" dirty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330"/>
          <a:stretch>
            <a:fillRect/>
          </a:stretch>
        </p:blipFill>
        <p:spPr>
          <a:xfrm>
            <a:off x="619125" y="2019300"/>
            <a:ext cx="7988300" cy="35655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E3CD3B25-A3F3-482D-96AB-E1B0B58B1671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21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6200" y="1143000"/>
            <a:ext cx="922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400" dirty="0">
                <a:solidFill>
                  <a:srgbClr val="333399">
                    <a:lumMod val="75000"/>
                  </a:srgbClr>
                </a:solidFill>
                <a:latin typeface="+mn-lt"/>
                <a:cs typeface="+mn-cs"/>
              </a:rPr>
              <a:t>Selezionare l’icona presente nelle colonne «Tributo e «Periodo </a:t>
            </a:r>
            <a:r>
              <a:rPr lang="it-IT" sz="2400" dirty="0" err="1">
                <a:solidFill>
                  <a:srgbClr val="333399">
                    <a:lumMod val="75000"/>
                  </a:srgbClr>
                </a:solidFill>
                <a:latin typeface="+mn-lt"/>
                <a:cs typeface="+mn-cs"/>
              </a:rPr>
              <a:t>rif.</a:t>
            </a:r>
            <a:r>
              <a:rPr lang="it-IT" sz="2400" dirty="0">
                <a:solidFill>
                  <a:srgbClr val="333399">
                    <a:lumMod val="75000"/>
                  </a:srgbClr>
                </a:solidFill>
                <a:latin typeface="+mn-lt"/>
                <a:cs typeface="+mn-cs"/>
              </a:rPr>
              <a:t>» </a:t>
            </a:r>
          </a:p>
        </p:txBody>
      </p:sp>
      <p:sp>
        <p:nvSpPr>
          <p:cNvPr id="12" name="Freccia in giù 11"/>
          <p:cNvSpPr/>
          <p:nvPr/>
        </p:nvSpPr>
        <p:spPr>
          <a:xfrm>
            <a:off x="3505200" y="1905000"/>
            <a:ext cx="304800" cy="22860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Freccia in giù 17"/>
          <p:cNvSpPr/>
          <p:nvPr/>
        </p:nvSpPr>
        <p:spPr>
          <a:xfrm>
            <a:off x="3962400" y="1905000"/>
            <a:ext cx="304800" cy="22860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4642" y="533400"/>
            <a:ext cx="357683" cy="3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>
            <a:hlinkClick r:id="rId5"/>
          </p:cNvPr>
          <p:cNvSpPr txBox="1"/>
          <p:nvPr/>
        </p:nvSpPr>
        <p:spPr>
          <a:xfrm>
            <a:off x="76200" y="5486400"/>
            <a:ext cx="89916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u="sng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cs typeface="+mn-cs"/>
                <a:hlinkClick r:id="rId5"/>
              </a:rPr>
              <a:t>http://</a:t>
            </a:r>
            <a:r>
              <a:rPr lang="it-IT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2060"/>
                </a:solidFill>
                <a:cs typeface="+mn-cs"/>
                <a:hlinkClick r:id="rId5"/>
              </a:rPr>
              <a:t>www1.agenziaentrate.gov.it/documentazione/versamenti/codici/ricerca/index.htm</a:t>
            </a:r>
            <a:endParaRPr lang="it-IT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206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3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magin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62" t="34653" r="1451" b="13930"/>
          <a:stretch>
            <a:fillRect/>
          </a:stretch>
        </p:blipFill>
        <p:spPr bwMode="auto">
          <a:xfrm>
            <a:off x="1058863" y="2738438"/>
            <a:ext cx="6484937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>
            <a:off x="6781800" y="33528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Ovale 6"/>
          <p:cNvSpPr/>
          <p:nvPr/>
        </p:nvSpPr>
        <p:spPr>
          <a:xfrm>
            <a:off x="6781800" y="4953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" y="2057400"/>
            <a:ext cx="8991600" cy="990600"/>
          </a:xfrm>
        </p:spPr>
        <p:txBody>
          <a:bodyPr/>
          <a:lstStyle/>
          <a:p>
            <a:pPr marL="177800" algn="l">
              <a:defRPr/>
            </a:pPr>
            <a: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it-IT" sz="24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Ultimato l’inserimento, è possibile apportare altre modifiche o concludere la richiesta.</a:t>
            </a:r>
            <a:br>
              <a:rPr lang="it-IT" sz="20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it-IT" sz="20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Se sono stati inseriti dati non corretti è possibile</a:t>
            </a:r>
            <a: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:</a:t>
            </a:r>
            <a:b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- </a:t>
            </a:r>
            <a:r>
              <a:rPr lang="it-IT" sz="20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annullare singole operazioni </a:t>
            </a:r>
            <a:r>
              <a:rPr lang="it-IT" sz="24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b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it-IT" sz="24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it-IT" sz="2400" b="1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400" b="1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it-IT" sz="24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it-IT" sz="24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endParaRPr lang="it-IT" sz="2400" dirty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CDAAEE1F-996C-449A-876A-C4FAD055B693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22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6200" y="152400"/>
            <a:ext cx="868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FF9900"/>
                </a:solidFill>
                <a:latin typeface="+mn-lt"/>
              </a:rPr>
              <a:t>Conclusione della richiesta - 1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1629" y="152400"/>
            <a:ext cx="8229600" cy="838200"/>
          </a:xfrm>
        </p:spPr>
        <p:txBody>
          <a:bodyPr/>
          <a:lstStyle/>
          <a:p>
            <a:pPr algn="l">
              <a:defRPr/>
            </a:pPr>
            <a: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it-IT" sz="24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4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</a:br>
            <a: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- </a:t>
            </a:r>
            <a:r>
              <a:rPr lang="it-IT" sz="20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annullare </a:t>
            </a:r>
            <a:r>
              <a:rPr lang="it-IT" sz="20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tutte le modifiche inserite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08050" y="1511300"/>
            <a:ext cx="7092950" cy="44323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A14BD8FD-BFD9-4CF8-80FD-9BA803FE929A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23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460" y="101600"/>
            <a:ext cx="868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FF9900"/>
                </a:solidFill>
                <a:latin typeface="+mn-lt"/>
              </a:rPr>
              <a:t>Conclusione della richiesta - 1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04800"/>
          </a:xfrm>
        </p:spPr>
        <p:txBody>
          <a:bodyPr/>
          <a:lstStyle/>
          <a:p>
            <a:pPr algn="l">
              <a:defRPr/>
            </a:pPr>
            <a:r>
              <a:rPr lang="it-IT" altLang="it-IT" sz="3600" kern="12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altLang="it-IT" sz="3600" kern="1200" dirty="0">
                <a:solidFill>
                  <a:srgbClr val="FF9900"/>
                </a:solidFill>
                <a:latin typeface="+mn-lt"/>
                <a:ea typeface="+mn-ea"/>
                <a:cs typeface="+mn-cs"/>
              </a:rPr>
            </a:br>
            <a:r>
              <a:rPr lang="it-IT" altLang="it-IT" sz="2400" kern="1200" dirty="0">
                <a:solidFill>
                  <a:srgbClr val="333399">
                    <a:lumMod val="75000"/>
                  </a:srgbClr>
                </a:solidFill>
                <a:ea typeface="+mn-ea"/>
                <a:cs typeface="+mn-cs"/>
              </a:rPr>
              <a:t>Dopo aver ultimato le correzioni seleziona </a:t>
            </a:r>
            <a:r>
              <a:rPr lang="it-IT" altLang="it-IT" sz="2400" kern="1200" dirty="0" smtClean="0">
                <a:solidFill>
                  <a:srgbClr val="333399">
                    <a:lumMod val="75000"/>
                  </a:srgbClr>
                </a:solidFill>
                <a:ea typeface="+mn-ea"/>
                <a:cs typeface="+mn-cs"/>
              </a:rPr>
              <a:t>«</a:t>
            </a:r>
            <a:r>
              <a:rPr lang="it-IT" altLang="it-IT" sz="2400" b="1" kern="1200" dirty="0" smtClean="0">
                <a:solidFill>
                  <a:srgbClr val="333399">
                    <a:lumMod val="75000"/>
                  </a:srgbClr>
                </a:solidFill>
                <a:ea typeface="+mn-ea"/>
                <a:cs typeface="+mn-cs"/>
              </a:rPr>
              <a:t>Continua</a:t>
            </a:r>
            <a:r>
              <a:rPr lang="it-IT" altLang="it-IT" sz="2400" kern="1200" dirty="0" smtClean="0">
                <a:solidFill>
                  <a:srgbClr val="333399">
                    <a:lumMod val="75000"/>
                  </a:srgbClr>
                </a:solidFill>
                <a:ea typeface="+mn-ea"/>
                <a:cs typeface="+mn-cs"/>
              </a:rPr>
              <a:t>» </a:t>
            </a:r>
            <a:endParaRPr lang="it-IT" sz="3600" kern="1200" dirty="0">
              <a:solidFill>
                <a:srgbClr val="FF99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ADEDCFE4-9D57-4BCC-8BFD-D72A0EFFC7FC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24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03"/>
          <a:stretch>
            <a:fillRect/>
          </a:stretch>
        </p:blipFill>
        <p:spPr bwMode="auto">
          <a:xfrm>
            <a:off x="1328738" y="1752600"/>
            <a:ext cx="64865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6200" y="228600"/>
            <a:ext cx="8991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FF9900"/>
                </a:solidFill>
                <a:latin typeface="+mn-lt"/>
              </a:rPr>
              <a:t>Conclusione della richiesta - 2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533400"/>
          </a:xfrm>
        </p:spPr>
        <p:txBody>
          <a:bodyPr/>
          <a:lstStyle/>
          <a:p>
            <a:pPr algn="l">
              <a:defRPr/>
            </a:pPr>
            <a:r>
              <a:rPr lang="it-IT" altLang="it-IT" sz="2400" kern="1200" dirty="0">
                <a:solidFill>
                  <a:srgbClr val="333399">
                    <a:lumMod val="75000"/>
                  </a:srgbClr>
                </a:solidFill>
                <a:ea typeface="+mn-ea"/>
                <a:cs typeface="+mn-cs"/>
              </a:rPr>
              <a:t>Nella pagina </a:t>
            </a:r>
            <a:r>
              <a:rPr lang="it-IT" altLang="it-IT" sz="2400" kern="1200" dirty="0" smtClean="0">
                <a:solidFill>
                  <a:srgbClr val="333399">
                    <a:lumMod val="75000"/>
                  </a:srgbClr>
                </a:solidFill>
                <a:ea typeface="+mn-ea"/>
                <a:cs typeface="+mn-cs"/>
              </a:rPr>
              <a:t>seguente…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511300"/>
            <a:ext cx="8820150" cy="10795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Wingdings"/>
              <a:buChar char=""/>
              <a:defRPr/>
            </a:pPr>
            <a:r>
              <a:rPr lang="it-IT" kern="1200" dirty="0">
                <a:solidFill>
                  <a:srgbClr val="333399">
                    <a:lumMod val="75000"/>
                  </a:srgbClr>
                </a:solidFill>
                <a:latin typeface="+mj-lt"/>
              </a:rPr>
              <a:t>viene proposto un riepilogo delle variazioni richieste, evidenziando in rosso le differenze rispetto alla riga originaria </a:t>
            </a:r>
          </a:p>
          <a:p>
            <a:pPr>
              <a:defRPr/>
            </a:pPr>
            <a:endParaRPr lang="it-IT" kern="1200" dirty="0">
              <a:solidFill>
                <a:srgbClr val="333399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B2959D44-9AF3-4AB8-8A03-31E4414CB811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25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819400"/>
            <a:ext cx="64674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6200" y="228600"/>
            <a:ext cx="8991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 smtClean="0">
                <a:solidFill>
                  <a:srgbClr val="FF9900"/>
                </a:solidFill>
                <a:latin typeface="+mn-lt"/>
              </a:rPr>
              <a:t>Invio della richiesta </a:t>
            </a:r>
            <a:endParaRPr lang="it-IT" sz="3200" b="1" dirty="0">
              <a:solidFill>
                <a:srgbClr val="FF99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2C6FE071-6A16-46F4-980D-2EF20C38F374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26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7200" y="838200"/>
            <a:ext cx="8147050" cy="533684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it-IT" altLang="it-IT" sz="2400" dirty="0">
                <a:solidFill>
                  <a:srgbClr val="333399">
                    <a:lumMod val="75000"/>
                  </a:srgbClr>
                </a:solidFill>
                <a:latin typeface="+mj-lt"/>
                <a:cs typeface="+mn-cs"/>
              </a:rPr>
              <a:t>sono richieste alcune </a:t>
            </a:r>
            <a:r>
              <a:rPr lang="it-IT" altLang="it-IT" sz="2400" dirty="0" smtClean="0">
                <a:solidFill>
                  <a:srgbClr val="333399">
                    <a:lumMod val="75000"/>
                  </a:srgbClr>
                </a:solidFill>
                <a:latin typeface="+mj-lt"/>
                <a:cs typeface="+mn-cs"/>
              </a:rPr>
              <a:t>informazioni</a:t>
            </a: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  <a:defRPr/>
            </a:pPr>
            <a: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j-lt"/>
                <a:cs typeface="+mn-cs"/>
              </a:rPr>
              <a:t>motivazione </a:t>
            </a:r>
            <a:r>
              <a:rPr lang="it-IT" sz="2400" dirty="0">
                <a:solidFill>
                  <a:srgbClr val="333399">
                    <a:lumMod val="75000"/>
                  </a:srgbClr>
                </a:solidFill>
                <a:latin typeface="+mj-lt"/>
                <a:cs typeface="+mn-cs"/>
              </a:rPr>
              <a:t>(scelta nel menù a tendina)</a:t>
            </a:r>
          </a:p>
          <a:p>
            <a:pPr algn="just" eaLnBrk="0" hangingPunct="0">
              <a:defRPr/>
            </a:pPr>
            <a:endParaRPr lang="it-IT" sz="2400" dirty="0">
              <a:solidFill>
                <a:srgbClr val="333399">
                  <a:lumMod val="75000"/>
                </a:srgbClr>
              </a:solidFill>
              <a:latin typeface="+mj-lt"/>
              <a:cs typeface="+mn-cs"/>
            </a:endParaRPr>
          </a:p>
          <a:p>
            <a:pPr algn="just">
              <a:defRPr/>
            </a:pPr>
            <a:endParaRPr lang="it-IT" sz="2400" dirty="0">
              <a:solidFill>
                <a:srgbClr val="333399">
                  <a:lumMod val="75000"/>
                </a:srgbClr>
              </a:solidFill>
              <a:latin typeface="+mj-lt"/>
              <a:cs typeface="+mn-cs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  <a:defRPr/>
            </a:pPr>
            <a:endParaRPr lang="it-IT" sz="2400" dirty="0">
              <a:solidFill>
                <a:srgbClr val="333399">
                  <a:lumMod val="75000"/>
                </a:srgbClr>
              </a:solidFill>
              <a:latin typeface="+mj-lt"/>
              <a:cs typeface="+mn-cs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333399">
                    <a:lumMod val="75000"/>
                  </a:srgbClr>
                </a:solidFill>
                <a:latin typeface="+mj-lt"/>
                <a:cs typeface="+mn-cs"/>
              </a:rPr>
              <a:t>indirizzo </a:t>
            </a:r>
            <a: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j-lt"/>
                <a:cs typeface="+mn-cs"/>
              </a:rPr>
              <a:t>mail </a:t>
            </a:r>
            <a:r>
              <a:rPr lang="it-IT" dirty="0" smtClean="0">
                <a:solidFill>
                  <a:srgbClr val="333399">
                    <a:lumMod val="75000"/>
                  </a:srgbClr>
                </a:solidFill>
                <a:latin typeface="+mj-lt"/>
                <a:cs typeface="+mn-cs"/>
              </a:rPr>
              <a:t>(per ricevere via mail o via sms l’avviso della conclusione della richiesta ricorda di selezionare il campo)</a:t>
            </a:r>
            <a:endParaRPr lang="it-IT" dirty="0">
              <a:solidFill>
                <a:srgbClr val="333399">
                  <a:lumMod val="75000"/>
                </a:srgbClr>
              </a:solidFill>
              <a:latin typeface="+mj-lt"/>
              <a:cs typeface="+mn-cs"/>
            </a:endParaRPr>
          </a:p>
          <a:p>
            <a:pPr marL="342900" indent="-342900" algn="just" eaLnBrk="0" hangingPunct="0"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333399">
                    <a:lumMod val="75000"/>
                  </a:srgbClr>
                </a:solidFill>
                <a:latin typeface="+mj-lt"/>
                <a:cs typeface="+mn-cs"/>
              </a:rPr>
              <a:t>nominativo di riferimento </a:t>
            </a:r>
          </a:p>
          <a:p>
            <a:pPr eaLnBrk="0" hangingPunct="0">
              <a:spcBef>
                <a:spcPct val="20000"/>
              </a:spcBef>
              <a:defRPr/>
            </a:pPr>
            <a:endParaRPr lang="it-IT" sz="2400" kern="0" dirty="0">
              <a:solidFill>
                <a:srgbClr val="003399"/>
              </a:solidFill>
              <a:latin typeface="Tahoma"/>
              <a:cs typeface="+mn-cs"/>
            </a:endParaRPr>
          </a:p>
          <a:p>
            <a:pPr algn="just">
              <a:defRPr/>
            </a:pPr>
            <a:endParaRPr lang="it-IT" sz="2400" dirty="0">
              <a:solidFill>
                <a:srgbClr val="333399">
                  <a:lumMod val="75000"/>
                </a:srgbClr>
              </a:solidFill>
              <a:latin typeface="+mj-lt"/>
              <a:cs typeface="+mn-cs"/>
            </a:endParaRPr>
          </a:p>
          <a:p>
            <a:pPr algn="just">
              <a:defRPr/>
            </a:pPr>
            <a:endParaRPr lang="it-IT" sz="2400" dirty="0">
              <a:solidFill>
                <a:srgbClr val="333399">
                  <a:lumMod val="75000"/>
                </a:srgbClr>
              </a:solidFill>
              <a:latin typeface="+mj-lt"/>
              <a:cs typeface="+mn-cs"/>
            </a:endParaRPr>
          </a:p>
          <a:p>
            <a:pPr algn="just">
              <a:defRPr/>
            </a:pPr>
            <a:r>
              <a:rPr lang="it-IT" altLang="it-IT" sz="2400" dirty="0">
                <a:solidFill>
                  <a:srgbClr val="333399">
                    <a:lumMod val="75000"/>
                  </a:srgbClr>
                </a:solidFill>
                <a:cs typeface="+mn-cs"/>
              </a:rPr>
              <a:t>La richiesta è pronta per essere inviata</a:t>
            </a:r>
          </a:p>
          <a:p>
            <a:pPr algn="just">
              <a:defRPr/>
            </a:pPr>
            <a:endParaRPr lang="it-IT" sz="2400" dirty="0">
              <a:solidFill>
                <a:srgbClr val="333399">
                  <a:lumMod val="75000"/>
                </a:srgbClr>
              </a:solidFill>
              <a:latin typeface="+mj-lt"/>
              <a:cs typeface="+mn-cs"/>
            </a:endParaRPr>
          </a:p>
          <a:p>
            <a:pPr algn="just">
              <a:defRPr/>
            </a:pPr>
            <a:endParaRPr lang="it-IT" sz="2400" dirty="0">
              <a:solidFill>
                <a:srgbClr val="333399">
                  <a:lumMod val="75000"/>
                </a:srgbClr>
              </a:solidFill>
              <a:latin typeface="+mj-lt"/>
              <a:cs typeface="+mn-cs"/>
            </a:endParaRPr>
          </a:p>
        </p:txBody>
      </p:sp>
      <p:pic>
        <p:nvPicPr>
          <p:cNvPr id="32772" name="Immagine 4" descr="Ritaglio schermata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5400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magine 14" descr="Ritaglio schermata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708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magine 16" descr="Ritaglio schermat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271838"/>
            <a:ext cx="9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ccia a destra rientrata 18"/>
          <p:cNvSpPr/>
          <p:nvPr/>
        </p:nvSpPr>
        <p:spPr>
          <a:xfrm>
            <a:off x="1828800" y="5362575"/>
            <a:ext cx="642938" cy="352425"/>
          </a:xfrm>
          <a:prstGeom prst="notchedRightArrow">
            <a:avLst/>
          </a:prstGeom>
          <a:solidFill>
            <a:srgbClr val="CC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3277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5575" y="5372100"/>
            <a:ext cx="4238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76200" y="228600"/>
            <a:ext cx="8991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FF9900"/>
                </a:solidFill>
                <a:latin typeface="+mn-lt"/>
              </a:rPr>
              <a:t>Invio della richiesta - 2</a:t>
            </a:r>
          </a:p>
        </p:txBody>
      </p:sp>
      <p:cxnSp>
        <p:nvCxnSpPr>
          <p:cNvPr id="3" name="Connettore 2 2"/>
          <p:cNvCxnSpPr/>
          <p:nvPr/>
        </p:nvCxnSpPr>
        <p:spPr>
          <a:xfrm>
            <a:off x="5715000" y="3352800"/>
            <a:ext cx="1600200" cy="6858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568" t="15054"/>
          <a:stretch/>
        </p:blipFill>
        <p:spPr bwMode="auto">
          <a:xfrm>
            <a:off x="4079875" y="1066800"/>
            <a:ext cx="4835525" cy="507523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4213"/>
          </a:xfrm>
        </p:spPr>
        <p:txBody>
          <a:bodyPr/>
          <a:lstStyle/>
          <a:p>
            <a:pPr>
              <a:defRPr/>
            </a:pPr>
            <a:r>
              <a:rPr lang="it-IT" sz="3200" b="1" dirty="0">
                <a:solidFill>
                  <a:srgbClr val="FF9900"/>
                </a:solidFill>
              </a:rPr>
              <a:t>Invio della richiesta - </a:t>
            </a:r>
            <a:r>
              <a:rPr lang="it-IT" sz="3200" b="1" dirty="0" smtClean="0">
                <a:solidFill>
                  <a:srgbClr val="FF9900"/>
                </a:solidFill>
              </a:rPr>
              <a:t>3</a:t>
            </a:r>
            <a:endParaRPr lang="it-IT" sz="3200" b="1" dirty="0">
              <a:solidFill>
                <a:srgbClr val="FF99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" y="990600"/>
            <a:ext cx="3733800" cy="507523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1000"/>
              </a:spcAft>
              <a:defRPr/>
            </a:pPr>
            <a:r>
              <a:rPr lang="it-IT" b="1" dirty="0" smtClean="0">
                <a:solidFill>
                  <a:srgbClr val="333399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Se sono presenti errori è possibile:</a:t>
            </a:r>
            <a:endParaRPr lang="it-IT" b="1" dirty="0">
              <a:solidFill>
                <a:srgbClr val="333399">
                  <a:lumMod val="75000"/>
                </a:srgbClr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it-IT" dirty="0" smtClean="0">
                <a:solidFill>
                  <a:srgbClr val="333399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cancellare </a:t>
            </a:r>
            <a:r>
              <a:rPr lang="it-IT" dirty="0">
                <a:solidFill>
                  <a:srgbClr val="333399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i dati inseriti nei campi presenti nella pagina utilizzando il tasto “Ripulisci</a:t>
            </a:r>
            <a:r>
              <a:rPr lang="it-IT" dirty="0" smtClean="0">
                <a:solidFill>
                  <a:srgbClr val="333399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”</a:t>
            </a:r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defRPr/>
            </a:pPr>
            <a:endParaRPr lang="it-IT" dirty="0">
              <a:solidFill>
                <a:srgbClr val="333399">
                  <a:lumMod val="75000"/>
                </a:srgbClr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it-IT" dirty="0">
                <a:solidFill>
                  <a:srgbClr val="333399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annullare le operazioni e ritornare alla delega utilizzando il tasto “Annulla”.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it-IT" dirty="0">
              <a:solidFill>
                <a:srgbClr val="333399">
                  <a:lumMod val="75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54F7755C-E1F3-4965-8742-72C36929E837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27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tangolo 4"/>
          <p:cNvSpPr>
            <a:spLocks noChangeArrowheads="1"/>
          </p:cNvSpPr>
          <p:nvPr/>
        </p:nvSpPr>
        <p:spPr bwMode="auto">
          <a:xfrm>
            <a:off x="457200" y="228600"/>
            <a:ext cx="8147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it-IT" altLang="it-IT" dirty="0" smtClean="0">
                <a:solidFill>
                  <a:srgbClr val="262673"/>
                </a:solidFill>
              </a:rPr>
              <a:t>Subito dopo </a:t>
            </a:r>
            <a:r>
              <a:rPr lang="it-IT" altLang="it-IT" dirty="0">
                <a:solidFill>
                  <a:srgbClr val="262673"/>
                </a:solidFill>
              </a:rPr>
              <a:t>l’utente riceve il protocollo di accettazione e visualizza il riepilogo della richiesta, che può essere stampato o salvato in formato pdf </a:t>
            </a:r>
          </a:p>
        </p:txBody>
      </p:sp>
      <p:sp>
        <p:nvSpPr>
          <p:cNvPr id="4" name="Rettangolo 3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60826E09-F7E2-4F43-A10D-0C0782D432D5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28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pic>
        <p:nvPicPr>
          <p:cNvPr id="34820" name="Immagine 1" descr="Ritaglio schermat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" t="1869" r="1485" b="2943"/>
          <a:stretch>
            <a:fillRect/>
          </a:stretch>
        </p:blipFill>
        <p:spPr bwMode="auto">
          <a:xfrm>
            <a:off x="990600" y="1544638"/>
            <a:ext cx="6954838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96002A1D-282D-455B-BBE4-5FA9B05554E0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29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304800" y="1295400"/>
            <a:ext cx="5257800" cy="2743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it-IT" sz="2400" dirty="0">
                <a:solidFill>
                  <a:srgbClr val="FF9900"/>
                </a:solidFill>
              </a:rPr>
              <a:t>Per la gestione delle fasi successive è previsto l’utilizzo delle linee di menù già utilizzate per l’assistenza per comunicazioni/avvisi telematici e per le cartelle di pagamento </a:t>
            </a:r>
          </a:p>
        </p:txBody>
      </p:sp>
      <p:pic>
        <p:nvPicPr>
          <p:cNvPr id="35844" name="Immagine 9" descr="Ritaglio schermata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614613"/>
            <a:ext cx="314325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CasellaDiTesto 2"/>
          <p:cNvSpPr txBox="1">
            <a:spLocks noChangeArrowheads="1"/>
          </p:cNvSpPr>
          <p:nvPr/>
        </p:nvSpPr>
        <p:spPr bwMode="auto">
          <a:xfrm>
            <a:off x="289956" y="327014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3600" b="1" dirty="0">
                <a:solidFill>
                  <a:srgbClr val="FF9900"/>
                </a:solidFill>
                <a:ea typeface="Verdana" pitchFamily="34" charset="0"/>
                <a:cs typeface="Verdana" pitchFamily="34" charset="0"/>
              </a:rPr>
              <a:t>Le fasi successive….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it-IT" sz="3600" b="1" kern="1200" dirty="0" smtClean="0">
                <a:solidFill>
                  <a:srgbClr val="FF9900"/>
                </a:solidFill>
              </a:rPr>
              <a:t>Utilizzo del servizio CIVIS F24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23999"/>
            <a:ext cx="8147050" cy="459581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it-IT" altLang="it-IT" sz="2000" kern="1200" dirty="0" smtClean="0">
                <a:solidFill>
                  <a:srgbClr val="333399">
                    <a:lumMod val="75000"/>
                  </a:srgbClr>
                </a:solidFill>
              </a:rPr>
              <a:t>E’ possibile presentare la richiesta di modifica a condizione che la delega: 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000" kern="1200" dirty="0" smtClean="0">
                <a:solidFill>
                  <a:srgbClr val="333399">
                    <a:lumMod val="75000"/>
                  </a:srgbClr>
                </a:solidFill>
              </a:rPr>
              <a:t>risulti già acquisita nella banca dati dell’Anagrafe Tributaria;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000" kern="1200" dirty="0" smtClean="0">
                <a:solidFill>
                  <a:srgbClr val="333399">
                    <a:lumMod val="75000"/>
                  </a:srgbClr>
                </a:solidFill>
              </a:rPr>
              <a:t>riguardi tributi gestiti dall’Agenzia;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000" kern="1200" dirty="0">
                <a:solidFill>
                  <a:srgbClr val="333399">
                    <a:lumMod val="75000"/>
                  </a:srgbClr>
                </a:solidFill>
              </a:rPr>
              <a:t>s</a:t>
            </a:r>
            <a:r>
              <a:rPr lang="it-IT" altLang="it-IT" sz="2000" kern="1200" dirty="0" smtClean="0">
                <a:solidFill>
                  <a:srgbClr val="333399">
                    <a:lumMod val="75000"/>
                  </a:srgbClr>
                </a:solidFill>
              </a:rPr>
              <a:t>ia stata presentata negli ultimi tre anni solari antecedenti l’anno della richiesta </a:t>
            </a:r>
          </a:p>
          <a:p>
            <a:pPr marL="0" indent="0" algn="just">
              <a:spcBef>
                <a:spcPct val="0"/>
              </a:spcBef>
              <a:defRPr/>
            </a:pPr>
            <a:r>
              <a:rPr lang="it-IT" altLang="it-IT" sz="2000" kern="1200" dirty="0" smtClean="0">
                <a:solidFill>
                  <a:srgbClr val="333399">
                    <a:lumMod val="75000"/>
                  </a:srgbClr>
                </a:solidFill>
              </a:rPr>
              <a:t>          </a:t>
            </a:r>
          </a:p>
          <a:p>
            <a:pPr marL="0" indent="0">
              <a:spcBef>
                <a:spcPct val="0"/>
              </a:spcBef>
              <a:defRPr/>
            </a:pPr>
            <a:r>
              <a:rPr lang="it-IT" altLang="it-IT" sz="2000" kern="1200" dirty="0">
                <a:solidFill>
                  <a:srgbClr val="333399">
                    <a:lumMod val="75000"/>
                  </a:srgbClr>
                </a:solidFill>
              </a:rPr>
              <a:t>	</a:t>
            </a:r>
            <a:r>
              <a:rPr lang="it-IT" altLang="it-IT" sz="2000" kern="1200" dirty="0" smtClean="0">
                <a:solidFill>
                  <a:srgbClr val="333399">
                    <a:lumMod val="75000"/>
                  </a:srgbClr>
                </a:solidFill>
              </a:rPr>
              <a:t>es. entro il 2015 puoi richiedere la modifica degli F24 versato 	dopo il 1° gennaio 2012</a:t>
            </a:r>
          </a:p>
          <a:p>
            <a:pPr marL="0" indent="0" algn="ctr">
              <a:spcBef>
                <a:spcPct val="0"/>
              </a:spcBef>
              <a:defRPr/>
            </a:pPr>
            <a:endParaRPr lang="it-IT" altLang="it-IT" sz="2000" kern="1200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355600" indent="-35560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it-IT" altLang="it-IT" sz="2000" kern="1200" dirty="0" smtClean="0">
                <a:solidFill>
                  <a:srgbClr val="333399">
                    <a:lumMod val="75000"/>
                  </a:srgbClr>
                </a:solidFill>
              </a:rPr>
              <a:t>i tributi da modificare non siano già abbinati o in corso di abbinamento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defRPr/>
            </a:pPr>
            <a:endParaRPr lang="it-IT" altLang="it-IT" sz="2200" kern="1200" dirty="0" smtClean="0">
              <a:solidFill>
                <a:srgbClr val="333399">
                  <a:lumMod val="75000"/>
                </a:srgbClr>
              </a:solidFill>
            </a:endParaRPr>
          </a:p>
          <a:p>
            <a:pPr>
              <a:defRPr/>
            </a:pPr>
            <a:r>
              <a:rPr lang="it-IT" altLang="it-IT" kern="1200" dirty="0" smtClean="0">
                <a:solidFill>
                  <a:srgbClr val="333399">
                    <a:lumMod val="75000"/>
                  </a:srgbClr>
                </a:solidFill>
              </a:rPr>
              <a:t>                                                                                      </a:t>
            </a:r>
            <a:endParaRPr lang="it-IT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it-IT" altLang="it-IT" kern="1200" dirty="0" smtClean="0">
                <a:solidFill>
                  <a:srgbClr val="333399">
                    <a:lumMod val="75000"/>
                  </a:srgbClr>
                </a:solidFill>
              </a:rPr>
              <a:t>   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defRPr/>
            </a:pPr>
            <a:endParaRPr lang="it-IT" altLang="it-IT" kern="1200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it-IT" altLang="it-IT" kern="1200" dirty="0" smtClean="0">
                <a:solidFill>
                  <a:srgbClr val="333399">
                    <a:lumMod val="75000"/>
                  </a:srgbClr>
                </a:solidFill>
              </a:rPr>
              <a:t>   </a:t>
            </a:r>
            <a:endParaRPr lang="it-IT" altLang="it-IT" kern="1200" dirty="0">
              <a:solidFill>
                <a:srgbClr val="333399">
                  <a:lumMod val="75000"/>
                </a:srgbClr>
              </a:solidFill>
            </a:endParaRPr>
          </a:p>
          <a:p>
            <a:pPr>
              <a:defRPr/>
            </a:pP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C402086A-387C-44B3-827C-2623821C16D9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3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6" name="Freccia a destra rientrata 5"/>
          <p:cNvSpPr/>
          <p:nvPr/>
        </p:nvSpPr>
        <p:spPr>
          <a:xfrm>
            <a:off x="609600" y="4267200"/>
            <a:ext cx="685800" cy="381000"/>
          </a:xfrm>
          <a:prstGeom prst="notch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685800"/>
          </a:xfrm>
        </p:spPr>
        <p:txBody>
          <a:bodyPr/>
          <a:lstStyle/>
          <a:p>
            <a:pPr algn="l">
              <a:defRPr/>
            </a:pPr>
            <a:r>
              <a:rPr lang="it-IT" sz="2000" kern="1200" dirty="0">
                <a:solidFill>
                  <a:srgbClr val="262673"/>
                </a:solidFill>
                <a:ea typeface="+mn-ea"/>
                <a:cs typeface="+mn-cs"/>
              </a:rPr>
              <a:t>Digitando nell’apposito </a:t>
            </a:r>
            <a:r>
              <a:rPr lang="it-IT" sz="2000" kern="1200" dirty="0" smtClean="0">
                <a:solidFill>
                  <a:srgbClr val="262673"/>
                </a:solidFill>
                <a:ea typeface="+mn-ea"/>
                <a:cs typeface="+mn-cs"/>
              </a:rPr>
              <a:t>campo </a:t>
            </a:r>
            <a:r>
              <a:rPr lang="it-IT" sz="2000" kern="1200" dirty="0">
                <a:solidFill>
                  <a:srgbClr val="262673"/>
                </a:solidFill>
                <a:ea typeface="+mn-ea"/>
                <a:cs typeface="+mn-cs"/>
              </a:rPr>
              <a:t>il </a:t>
            </a:r>
            <a:r>
              <a:rPr lang="it-IT" sz="2000" kern="1200" dirty="0" smtClean="0">
                <a:solidFill>
                  <a:srgbClr val="262673"/>
                </a:solidFill>
                <a:ea typeface="+mn-ea"/>
                <a:cs typeface="+mn-cs"/>
              </a:rPr>
              <a:t>numero </a:t>
            </a:r>
            <a:r>
              <a:rPr lang="it-IT" sz="2000" kern="1200" dirty="0">
                <a:solidFill>
                  <a:srgbClr val="262673"/>
                </a:solidFill>
                <a:ea typeface="+mn-ea"/>
                <a:cs typeface="+mn-cs"/>
              </a:rPr>
              <a:t>di protocollo </a:t>
            </a:r>
            <a:r>
              <a:rPr lang="it-IT" sz="2000" kern="1200" dirty="0" smtClean="0">
                <a:solidFill>
                  <a:srgbClr val="262673"/>
                </a:solidFill>
                <a:ea typeface="+mn-ea"/>
                <a:cs typeface="+mn-cs"/>
              </a:rPr>
              <a:t>CIVIS è possibile seguire l’iter di lavorazione della richiesta</a:t>
            </a:r>
            <a:r>
              <a:rPr lang="it-IT" sz="2400" kern="1200" dirty="0" smtClean="0">
                <a:solidFill>
                  <a:srgbClr val="262673"/>
                </a:solidFill>
                <a:ea typeface="+mn-ea"/>
                <a:cs typeface="+mn-cs"/>
              </a:rPr>
              <a:t> </a:t>
            </a:r>
            <a:endParaRPr lang="it-IT" sz="2400" kern="1200" dirty="0">
              <a:solidFill>
                <a:srgbClr val="262673"/>
              </a:solidFill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C68846AB-D3EC-4510-87D5-A90A99E48177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30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82738"/>
            <a:ext cx="6080125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a destra 7"/>
          <p:cNvSpPr/>
          <p:nvPr/>
        </p:nvSpPr>
        <p:spPr>
          <a:xfrm>
            <a:off x="793750" y="3348038"/>
            <a:ext cx="304800" cy="385762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784" y="3810000"/>
            <a:ext cx="6057216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1" name="Freccia circolare a destra 10"/>
          <p:cNvSpPr/>
          <p:nvPr/>
        </p:nvSpPr>
        <p:spPr>
          <a:xfrm>
            <a:off x="1371600" y="4229100"/>
            <a:ext cx="914400" cy="1447800"/>
          </a:xfrm>
          <a:prstGeom prst="curv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38200" y="228600"/>
            <a:ext cx="72390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000" b="1" dirty="0">
                <a:solidFill>
                  <a:srgbClr val="FF9900"/>
                </a:solidFill>
                <a:latin typeface="+mn-lt"/>
              </a:rPr>
              <a:t>Stato della lavorazione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12813"/>
            <a:ext cx="8229600" cy="687387"/>
          </a:xfrm>
        </p:spPr>
        <p:txBody>
          <a:bodyPr/>
          <a:lstStyle/>
          <a:p>
            <a:pPr algn="l">
              <a:defRPr/>
            </a:pPr>
            <a:r>
              <a:rPr lang="it-IT" sz="2000" kern="1200" dirty="0" smtClean="0">
                <a:solidFill>
                  <a:srgbClr val="262673"/>
                </a:solidFill>
                <a:ea typeface="+mn-ea"/>
                <a:cs typeface="+mn-cs"/>
              </a:rPr>
              <a:t>Per conoscere </a:t>
            </a:r>
            <a:r>
              <a:rPr lang="it-IT" sz="2000" kern="1200" dirty="0">
                <a:solidFill>
                  <a:srgbClr val="262673"/>
                </a:solidFill>
                <a:ea typeface="+mn-ea"/>
                <a:cs typeface="+mn-cs"/>
              </a:rPr>
              <a:t>l’esito </a:t>
            </a:r>
            <a:r>
              <a:rPr lang="it-IT" sz="2000" kern="1200" dirty="0" smtClean="0">
                <a:solidFill>
                  <a:srgbClr val="262673"/>
                </a:solidFill>
                <a:ea typeface="+mn-ea"/>
                <a:cs typeface="+mn-cs"/>
              </a:rPr>
              <a:t>della richiesta utilizzare il </a:t>
            </a:r>
            <a:r>
              <a:rPr lang="it-IT" sz="2000" i="1" kern="1200" dirty="0">
                <a:solidFill>
                  <a:srgbClr val="262673"/>
                </a:solidFill>
                <a:ea typeface="+mn-ea"/>
                <a:cs typeface="+mn-cs"/>
              </a:rPr>
              <a:t>link</a:t>
            </a:r>
            <a:r>
              <a:rPr lang="it-IT" sz="2000" kern="1200" dirty="0">
                <a:solidFill>
                  <a:srgbClr val="262673"/>
                </a:solidFill>
                <a:ea typeface="+mn-ea"/>
                <a:cs typeface="+mn-cs"/>
              </a:rPr>
              <a:t> “Consultazione degli esiti delle richieste”. </a:t>
            </a:r>
            <a:r>
              <a:rPr lang="it-IT" sz="2400" kern="1200" dirty="0">
                <a:solidFill>
                  <a:srgbClr val="262673"/>
                </a:solidFill>
                <a:ea typeface="+mn-ea"/>
                <a:cs typeface="+mn-cs"/>
              </a:rPr>
              <a:t/>
            </a:r>
            <a:br>
              <a:rPr lang="it-IT" sz="2400" kern="1200" dirty="0">
                <a:solidFill>
                  <a:srgbClr val="262673"/>
                </a:solidFill>
                <a:ea typeface="+mn-ea"/>
                <a:cs typeface="+mn-cs"/>
              </a:rPr>
            </a:br>
            <a:endParaRPr lang="it-IT" sz="2400" kern="1200" dirty="0">
              <a:solidFill>
                <a:srgbClr val="262673"/>
              </a:solidFill>
              <a:ea typeface="+mn-ea"/>
              <a:cs typeface="+mn-cs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b="6326"/>
          <a:stretch>
            <a:fillRect/>
          </a:stretch>
        </p:blipFill>
        <p:spPr bwMode="auto">
          <a:xfrm>
            <a:off x="1066800" y="1474788"/>
            <a:ext cx="6056313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ccia a destra 4"/>
          <p:cNvSpPr/>
          <p:nvPr/>
        </p:nvSpPr>
        <p:spPr>
          <a:xfrm>
            <a:off x="762000" y="3657600"/>
            <a:ext cx="3048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384"/>
          <a:stretch/>
        </p:blipFill>
        <p:spPr bwMode="auto">
          <a:xfrm>
            <a:off x="3048000" y="3498618"/>
            <a:ext cx="5943600" cy="2613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8" name="Rettangolo 7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B26187DE-CFAB-463A-8E06-C105225CB3C4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31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9" name="Freccia circolare a destra 8"/>
          <p:cNvSpPr/>
          <p:nvPr/>
        </p:nvSpPr>
        <p:spPr>
          <a:xfrm>
            <a:off x="1905000" y="3810000"/>
            <a:ext cx="914400" cy="1447800"/>
          </a:xfrm>
          <a:prstGeom prst="curved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62000" y="152400"/>
            <a:ext cx="73152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000" b="1" dirty="0">
                <a:solidFill>
                  <a:srgbClr val="FF9900"/>
                </a:solidFill>
                <a:latin typeface="+mj-lt"/>
              </a:rPr>
              <a:t>Esito della richiesta - 1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12813"/>
            <a:ext cx="8229600" cy="687387"/>
          </a:xfrm>
        </p:spPr>
        <p:txBody>
          <a:bodyPr/>
          <a:lstStyle/>
          <a:p>
            <a:pPr algn="l">
              <a:defRPr/>
            </a:pPr>
            <a:r>
              <a:rPr lang="it-IT" sz="20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Selezionare l’icona per </a:t>
            </a:r>
            <a:r>
              <a:rPr lang="it-IT" sz="20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visualizzare, stampare e salvare il riepilogo degli esiti della richiesta</a:t>
            </a:r>
            <a:r>
              <a:rPr lang="it-IT" sz="24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endParaRPr lang="it-IT" sz="2400" dirty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401050" y="6172200"/>
            <a:ext cx="4381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C077EBE5-D5E0-47D4-835D-623172EEFC22}" type="slidenum">
              <a:rPr lang="it-IT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>
                <a:defRPr/>
              </a:pPr>
              <a:t>32</a:t>
            </a:fld>
            <a:endParaRPr lang="it-IT" dirty="0">
              <a:cs typeface="+mn-cs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12925"/>
            <a:ext cx="6607175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ttore 2 23"/>
          <p:cNvCxnSpPr/>
          <p:nvPr/>
        </p:nvCxnSpPr>
        <p:spPr>
          <a:xfrm>
            <a:off x="2590800" y="1600200"/>
            <a:ext cx="3505200" cy="1828800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7200" y="228600"/>
            <a:ext cx="74676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000" b="1" dirty="0">
                <a:solidFill>
                  <a:srgbClr val="FF9900"/>
                </a:solidFill>
                <a:latin typeface="+mj-lt"/>
              </a:rPr>
              <a:t>Esito della richiesta - 2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401050" y="6172200"/>
            <a:ext cx="4381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C077EBE5-D5E0-47D4-835D-623172EEFC22}" type="slidenum">
              <a:rPr lang="it-IT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>
                <a:defRPr/>
              </a:pPr>
              <a:t>33</a:t>
            </a:fld>
            <a:endParaRPr lang="it-IT" dirty="0"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200" y="228600"/>
            <a:ext cx="74676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000" b="1" dirty="0">
                <a:solidFill>
                  <a:srgbClr val="FF9900"/>
                </a:solidFill>
                <a:latin typeface="+mj-lt"/>
              </a:rPr>
              <a:t>CIVIS F24 PRESENTATI NEL 2015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5317835"/>
              </p:ext>
            </p:extLst>
          </p:nvPr>
        </p:nvGraphicFramePr>
        <p:xfrm>
          <a:off x="228600" y="782639"/>
          <a:ext cx="8610600" cy="4715137"/>
        </p:xfrm>
        <a:graphic>
          <a:graphicData uri="http://schemas.openxmlformats.org/drawingml/2006/table">
            <a:tbl>
              <a:tblPr/>
              <a:tblGrid>
                <a:gridCol w="2406063"/>
                <a:gridCol w="1073765"/>
                <a:gridCol w="1073765"/>
                <a:gridCol w="1073765"/>
                <a:gridCol w="1073765"/>
                <a:gridCol w="1073765"/>
                <a:gridCol w="835712"/>
              </a:tblGrid>
              <a:tr h="34247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Domicilio fiscale contribuente: EMILIA ROMAGNA</a:t>
                      </a:r>
                    </a:p>
                  </a:txBody>
                  <a:tcPr marL="8702" marR="8702" marT="8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0368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Periodo di rilevazione: dal 22-10-2015 al 17-11-2015</a:t>
                      </a:r>
                      <a:endParaRPr lang="it-IT" sz="1400" b="1" i="0" u="sng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02" marR="8702" marT="8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3468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Ufficio di lavorazione</a:t>
                      </a:r>
                    </a:p>
                  </a:txBody>
                  <a:tcPr marL="8702" marR="8702" marT="8702" marB="0" anchor="b">
                    <a:lnL>
                      <a:noFill/>
                    </a:lnL>
                    <a:lnR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RICHIESTA MODIFICA F24 ACCOLTA</a:t>
                      </a:r>
                    </a:p>
                  </a:txBody>
                  <a:tcPr marL="8702" marR="8702" marT="8702" marB="0" anchor="ctr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RICHIESTA MODIFICA F24 NON TRATTABILE – PRESENZA DI ABBINAMENTO</a:t>
                      </a:r>
                    </a:p>
                  </a:txBody>
                  <a:tcPr marL="8702" marR="8702" marT="8702" marB="0" anchor="ctr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RICHIESTA MODIFICA F24 PARZIALMENTE ACCOLTA</a:t>
                      </a:r>
                    </a:p>
                  </a:txBody>
                  <a:tcPr marL="8702" marR="8702" marT="8702" marB="0" anchor="ctr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RICHIESTA MODIFICA F24 RIFIUTATA</a:t>
                      </a:r>
                    </a:p>
                  </a:txBody>
                  <a:tcPr marL="8702" marR="8702" marT="8702" marB="0" anchor="ctr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RICHIESTA MODIFICA F24 NON TRATTABILE</a:t>
                      </a:r>
                    </a:p>
                  </a:txBody>
                  <a:tcPr marL="8702" marR="8702" marT="8702" marB="0" anchor="ctr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RETTIFICA F24</a:t>
                      </a:r>
                    </a:p>
                  </a:txBody>
                  <a:tcPr marL="8702" marR="8702" marT="8702" marB="0" anchor="ctr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</a:tr>
              <a:tr h="23747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EMILIA ROMAGNA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409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40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469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</a:tr>
              <a:tr h="23747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ALTRE REGIONI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147</a:t>
                      </a:r>
                    </a:p>
                  </a:txBody>
                  <a:tcPr marL="8702" marR="8702" marT="8702" marB="0" anchor="b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8702" marR="8702" marT="87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8702" marR="8702" marT="87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36</a:t>
                      </a:r>
                    </a:p>
                  </a:txBody>
                  <a:tcPr marL="8702" marR="8702" marT="87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34</a:t>
                      </a:r>
                    </a:p>
                  </a:txBody>
                  <a:tcPr marL="8702" marR="8702" marT="8702" marB="0">
                    <a:lnL>
                      <a:noFill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223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</a:tr>
              <a:tr h="333776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Totale Lavorazioni Ufficio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558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76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51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695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1F1"/>
                    </a:solidFill>
                  </a:tcPr>
                </a:tc>
              </a:tr>
              <a:tr h="4656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LAVORAZIONE AUTOMATIZZATA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898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8702" marR="8702" marT="8702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8702" marR="8702" marT="8702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8702" marR="8702" marT="8702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8702" marR="8702" marT="8702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898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</a:tr>
              <a:tr h="46565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Totale Istanze modifica F24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1.456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76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51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1.593</a:t>
                      </a:r>
                    </a:p>
                  </a:txBody>
                  <a:tcPr marL="8702" marR="8702" marT="8702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802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8401050" y="6172200"/>
            <a:ext cx="4381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C077EBE5-D5E0-47D4-835D-623172EEFC22}" type="slidenum">
              <a:rPr lang="it-IT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>
                <a:defRPr/>
              </a:pPr>
              <a:t>34</a:t>
            </a:fld>
            <a:endParaRPr lang="it-IT" dirty="0"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28600" y="228600"/>
            <a:ext cx="8763000" cy="55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000" b="1" dirty="0">
                <a:solidFill>
                  <a:srgbClr val="FF9900"/>
                </a:solidFill>
                <a:latin typeface="+mj-lt"/>
              </a:rPr>
              <a:t>CIVIS F24 </a:t>
            </a:r>
            <a:r>
              <a:rPr lang="it-IT" sz="3000" b="1" dirty="0" smtClean="0">
                <a:solidFill>
                  <a:srgbClr val="FF9900"/>
                </a:solidFill>
                <a:latin typeface="+mj-lt"/>
              </a:rPr>
              <a:t>DP LAVORAZIONE 2015 </a:t>
            </a:r>
            <a:endParaRPr lang="it-IT" sz="3000" b="1" dirty="0">
              <a:solidFill>
                <a:srgbClr val="FF9900"/>
              </a:solidFill>
              <a:latin typeface="+mj-l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2528672"/>
              </p:ext>
            </p:extLst>
          </p:nvPr>
        </p:nvGraphicFramePr>
        <p:xfrm>
          <a:off x="419099" y="1524000"/>
          <a:ext cx="8382001" cy="4670609"/>
        </p:xfrm>
        <a:graphic>
          <a:graphicData uri="http://schemas.openxmlformats.org/drawingml/2006/table">
            <a:tbl>
              <a:tblPr/>
              <a:tblGrid>
                <a:gridCol w="2222058"/>
                <a:gridCol w="1061750"/>
                <a:gridCol w="1236470"/>
                <a:gridCol w="1093109"/>
                <a:gridCol w="1061750"/>
                <a:gridCol w="1075190"/>
                <a:gridCol w="631674"/>
              </a:tblGrid>
              <a:tr h="1693996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Numero Richieste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RICHIESTA MODIFICA F24 ACCOLTA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RICHIESTA MODIFICA F24 NON TRATTABILE – PRESENZA DI ABBINAMENTO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RICHIESTA MODIFICA F24 PARZIALMENTE ACCOLTA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RICHIESTA MODIFICA F24 RIFIUTATA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RICHIESTA MODIFICA F24 NON TRATTABILE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</a:tr>
              <a:tr h="29275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D.P. BOLOGNA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</a:tr>
              <a:tr h="29275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D.P. FERRARA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</a:tr>
              <a:tr h="29275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D.P. FORLI'- CESENA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</a:tr>
              <a:tr h="29275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D.P. MODENA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</a:tr>
              <a:tr h="29275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D.P. PARMA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</a:tr>
              <a:tr h="29275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D.P. PIACENZA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</a:tr>
              <a:tr h="29275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D.P. RAVENNA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</a:tr>
              <a:tr h="319382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D.P. REGGIO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NELL'EMILIA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</a:tr>
              <a:tr h="29275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D.P. RIMINI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2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</a:tr>
              <a:tr h="29275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EMILIA ROMAGNA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B1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C4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DF"/>
                    </a:solidFill>
                  </a:tcPr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1371600" y="762000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it-IT" sz="1400" b="1" u="sng" dirty="0" smtClean="0">
                <a:solidFill>
                  <a:srgbClr val="000000"/>
                </a:solidFill>
                <a:latin typeface="Tahoma"/>
              </a:rPr>
              <a:t>Periodo di rilevazione: dal 22-10-2015 al 17-11-2015</a:t>
            </a:r>
            <a:endParaRPr lang="it-IT" sz="1400" b="1" u="sng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it-IT" sz="3600" b="1" kern="1200" dirty="0" smtClean="0">
                <a:solidFill>
                  <a:srgbClr val="FF9900"/>
                </a:solidFill>
              </a:rPr>
              <a:t>Dove si trova il link al servizio </a:t>
            </a:r>
            <a:endParaRPr lang="it-IT" sz="3600" dirty="0"/>
          </a:p>
        </p:txBody>
      </p:sp>
      <p:sp>
        <p:nvSpPr>
          <p:cNvPr id="4" name="Rettangolo 3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8D9461BB-A7CD-4696-B3FC-8D5F7639D363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4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03"/>
          <a:stretch>
            <a:fillRect/>
          </a:stretch>
        </p:blipFill>
        <p:spPr bwMode="auto">
          <a:xfrm>
            <a:off x="6000750" y="1716088"/>
            <a:ext cx="23812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arrotondato 7"/>
          <p:cNvSpPr/>
          <p:nvPr/>
        </p:nvSpPr>
        <p:spPr>
          <a:xfrm>
            <a:off x="381000" y="1828800"/>
            <a:ext cx="3733800" cy="2743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2400" dirty="0">
                <a:solidFill>
                  <a:srgbClr val="002060"/>
                </a:solidFill>
              </a:rPr>
              <a:t>Per accedere al servizio </a:t>
            </a:r>
          </a:p>
          <a:p>
            <a:pPr>
              <a:defRPr/>
            </a:pPr>
            <a:r>
              <a:rPr lang="it-IT" sz="2400" dirty="0">
                <a:solidFill>
                  <a:srgbClr val="002060"/>
                </a:solidFill>
              </a:rPr>
              <a:t>CIVIS F24 è necessario essere abilitati ai servizi telematici dell’Agenzia delle entrate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it-IT" sz="3600" b="1" kern="1200" dirty="0" smtClean="0">
                <a:solidFill>
                  <a:srgbClr val="FF9900"/>
                </a:solidFill>
              </a:rPr>
              <a:t>Le fasi di CIVIS F24  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4650" y="1219200"/>
            <a:ext cx="8540750" cy="48006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50"/>
              </a:spcBef>
              <a:defRPr/>
            </a:pPr>
            <a:r>
              <a:rPr lang="it-IT" altLang="it-IT" kern="1200" dirty="0" smtClean="0">
                <a:solidFill>
                  <a:srgbClr val="333399">
                    <a:lumMod val="75000"/>
                  </a:srgbClr>
                </a:solidFill>
              </a:rPr>
              <a:t>Le fasi del processo sono:</a:t>
            </a:r>
          </a:p>
          <a:p>
            <a:pPr marL="457200" indent="-457200" algn="just">
              <a:lnSpc>
                <a:spcPct val="150000"/>
              </a:lnSpc>
              <a:spcBef>
                <a:spcPts val="50"/>
              </a:spcBef>
              <a:buFont typeface="+mj-lt"/>
              <a:buAutoNum type="arabicPeriod"/>
              <a:defRPr/>
            </a:pPr>
            <a:r>
              <a:rPr lang="it-IT" altLang="it-IT" kern="1200" dirty="0" smtClean="0">
                <a:solidFill>
                  <a:srgbClr val="333399">
                    <a:lumMod val="75000"/>
                  </a:srgbClr>
                </a:solidFill>
              </a:rPr>
              <a:t> RICERCA  e VISUALIZZAZIONE della delega</a:t>
            </a:r>
          </a:p>
          <a:p>
            <a:pPr marL="457200" indent="-457200" algn="just">
              <a:lnSpc>
                <a:spcPct val="150000"/>
              </a:lnSpc>
              <a:spcBef>
                <a:spcPts val="50"/>
              </a:spcBef>
              <a:buFont typeface="+mj-lt"/>
              <a:buAutoNum type="arabicPeriod"/>
              <a:defRPr/>
            </a:pPr>
            <a:r>
              <a:rPr lang="it-IT" altLang="it-IT" kern="1200" dirty="0" smtClean="0">
                <a:solidFill>
                  <a:srgbClr val="333399">
                    <a:lumMod val="75000"/>
                  </a:srgbClr>
                </a:solidFill>
              </a:rPr>
              <a:t> MODIFICA la delega</a:t>
            </a:r>
          </a:p>
          <a:p>
            <a:pPr marL="457200" indent="-457200">
              <a:lnSpc>
                <a:spcPct val="150000"/>
              </a:lnSpc>
              <a:spcBef>
                <a:spcPts val="50"/>
              </a:spcBef>
              <a:buFont typeface="+mj-lt"/>
              <a:buAutoNum type="arabicPeriod"/>
              <a:defRPr/>
            </a:pPr>
            <a:r>
              <a:rPr lang="it-IT" altLang="it-IT" kern="1200" dirty="0" smtClean="0">
                <a:solidFill>
                  <a:srgbClr val="333399">
                    <a:lumMod val="75000"/>
                  </a:srgbClr>
                </a:solidFill>
              </a:rPr>
              <a:t> INVIO della richiesta - ricezione protocollo di accettazione</a:t>
            </a:r>
          </a:p>
          <a:p>
            <a:pPr marL="457200" indent="-457200" algn="just">
              <a:lnSpc>
                <a:spcPct val="150000"/>
              </a:lnSpc>
              <a:spcBef>
                <a:spcPts val="50"/>
              </a:spcBef>
              <a:buFont typeface="+mj-lt"/>
              <a:buAutoNum type="arabicPeriod"/>
              <a:defRPr/>
            </a:pPr>
            <a:r>
              <a:rPr lang="it-IT" altLang="it-IT" kern="1200" dirty="0" smtClean="0">
                <a:solidFill>
                  <a:srgbClr val="333399">
                    <a:lumMod val="75000"/>
                  </a:srgbClr>
                </a:solidFill>
              </a:rPr>
              <a:t> ESITO DELLA LAVORAZIONE</a:t>
            </a:r>
          </a:p>
          <a:p>
            <a:pPr marL="0" indent="0" algn="just">
              <a:lnSpc>
                <a:spcPct val="150000"/>
              </a:lnSpc>
              <a:spcBef>
                <a:spcPts val="50"/>
              </a:spcBef>
              <a:buFont typeface="Arial" pitchFamily="34" charset="0"/>
              <a:buChar char="•"/>
              <a:defRPr/>
            </a:pPr>
            <a:endParaRPr lang="it-IT" altLang="it-IT" kern="1200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1714500" lvl="4" indent="0" algn="just">
              <a:spcBef>
                <a:spcPts val="50"/>
              </a:spcBef>
              <a:buFont typeface="Arial" pitchFamily="34" charset="0"/>
              <a:buChar char="•"/>
              <a:defRPr/>
            </a:pPr>
            <a:r>
              <a:rPr lang="it-IT" altLang="it-IT" sz="1800" kern="1200" dirty="0" smtClean="0">
                <a:solidFill>
                  <a:srgbClr val="333399">
                    <a:lumMod val="75000"/>
                  </a:srgbClr>
                </a:solidFill>
              </a:rPr>
              <a:t> Richiesta accolta</a:t>
            </a:r>
          </a:p>
          <a:p>
            <a:pPr marL="1714500" lvl="4" indent="0" algn="just">
              <a:spcBef>
                <a:spcPts val="50"/>
              </a:spcBef>
              <a:buFont typeface="Arial" pitchFamily="34" charset="0"/>
              <a:buChar char="•"/>
              <a:defRPr/>
            </a:pPr>
            <a:r>
              <a:rPr lang="it-IT" altLang="it-IT" sz="1800" kern="1200" dirty="0" smtClean="0">
                <a:solidFill>
                  <a:srgbClr val="333399">
                    <a:lumMod val="75000"/>
                  </a:srgbClr>
                </a:solidFill>
              </a:rPr>
              <a:t> Richiesta parzialmente accolta</a:t>
            </a:r>
          </a:p>
          <a:p>
            <a:pPr marL="1714500" lvl="4" indent="0" algn="just">
              <a:spcBef>
                <a:spcPts val="50"/>
              </a:spcBef>
              <a:buFont typeface="Arial" pitchFamily="34" charset="0"/>
              <a:buChar char="•"/>
              <a:defRPr/>
            </a:pPr>
            <a:r>
              <a:rPr lang="it-IT" altLang="it-IT" sz="1800" kern="1200" dirty="0" smtClean="0">
                <a:solidFill>
                  <a:srgbClr val="333399">
                    <a:lumMod val="75000"/>
                  </a:srgbClr>
                </a:solidFill>
              </a:rPr>
              <a:t> Richiesta rifiutata</a:t>
            </a:r>
          </a:p>
          <a:p>
            <a:pPr marL="1714500" lvl="4" indent="0" algn="just">
              <a:spcBef>
                <a:spcPts val="50"/>
              </a:spcBef>
              <a:buFont typeface="Arial" pitchFamily="34" charset="0"/>
              <a:buChar char="•"/>
              <a:defRPr/>
            </a:pPr>
            <a:r>
              <a:rPr lang="it-IT" altLang="it-IT" sz="1800" kern="1200" dirty="0" smtClean="0">
                <a:solidFill>
                  <a:srgbClr val="333399">
                    <a:lumMod val="75000"/>
                  </a:srgbClr>
                </a:solidFill>
              </a:rPr>
              <a:t> Richiesta non trattabile</a:t>
            </a:r>
          </a:p>
          <a:p>
            <a:pPr marL="400050" lvl="1" indent="0" algn="just">
              <a:lnSpc>
                <a:spcPct val="150000"/>
              </a:lnSpc>
              <a:spcBef>
                <a:spcPts val="50"/>
              </a:spcBef>
              <a:buFont typeface="Arial" pitchFamily="34" charset="0"/>
              <a:buChar char="•"/>
              <a:defRPr/>
            </a:pPr>
            <a:endParaRPr lang="it-IT" altLang="it-IT" kern="1200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400050" lvl="1" indent="0" algn="just">
              <a:lnSpc>
                <a:spcPct val="150000"/>
              </a:lnSpc>
              <a:spcBef>
                <a:spcPts val="50"/>
              </a:spcBef>
              <a:buFont typeface="Arial" pitchFamily="34" charset="0"/>
              <a:buChar char="•"/>
              <a:defRPr/>
            </a:pPr>
            <a:endParaRPr lang="it-IT" altLang="it-IT" kern="1200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400050" lvl="1" indent="0" algn="just">
              <a:lnSpc>
                <a:spcPct val="150000"/>
              </a:lnSpc>
              <a:spcBef>
                <a:spcPts val="50"/>
              </a:spcBef>
              <a:buFont typeface="Arial" pitchFamily="34" charset="0"/>
              <a:buChar char="•"/>
              <a:defRPr/>
            </a:pPr>
            <a:endParaRPr lang="it-IT" altLang="it-IT" kern="1200" dirty="0" smtClean="0">
              <a:solidFill>
                <a:srgbClr val="333399">
                  <a:lumMod val="75000"/>
                </a:srgbClr>
              </a:solidFill>
            </a:endParaRPr>
          </a:p>
          <a:p>
            <a:pPr>
              <a:defRPr/>
            </a:pPr>
            <a:endParaRPr lang="it-IT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FE51DE53-0E03-4E65-BE47-76C12C93C757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5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9" name="Parentesi graffa chiusa 8"/>
          <p:cNvSpPr/>
          <p:nvPr/>
        </p:nvSpPr>
        <p:spPr>
          <a:xfrm>
            <a:off x="5334000" y="4655471"/>
            <a:ext cx="457200" cy="1066800"/>
          </a:xfrm>
          <a:prstGeom prst="rightBrace">
            <a:avLst>
              <a:gd name="adj1" fmla="val 51666"/>
              <a:gd name="adj2" fmla="val 50000"/>
            </a:avLst>
          </a:prstGeom>
          <a:noFill/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10246" name="CasellaDiTesto 9"/>
          <p:cNvSpPr txBox="1">
            <a:spLocks noChangeArrowheads="1"/>
          </p:cNvSpPr>
          <p:nvPr/>
        </p:nvSpPr>
        <p:spPr bwMode="auto">
          <a:xfrm>
            <a:off x="7086600" y="3886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it-IT" altLang="it-IT" sz="1800">
              <a:latin typeface="Arial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19800" y="4573318"/>
            <a:ext cx="27432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it-IT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Con </a:t>
            </a:r>
            <a:r>
              <a:rPr lang="it-IT" altLang="it-IT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l’indicazione delle motivazioni </a:t>
            </a:r>
            <a:r>
              <a:rPr lang="it-IT" altLang="it-IT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per </a:t>
            </a:r>
            <a:r>
              <a:rPr lang="it-IT" altLang="it-IT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cui non è stato possibile accogliere la richiesta</a:t>
            </a:r>
            <a:endParaRPr lang="it-IT" altLang="it-IT" sz="2000" i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Freccia circolare a destra 4"/>
          <p:cNvSpPr/>
          <p:nvPr/>
        </p:nvSpPr>
        <p:spPr>
          <a:xfrm rot="19951436">
            <a:off x="846046" y="4333546"/>
            <a:ext cx="841795" cy="1230755"/>
          </a:xfrm>
          <a:prstGeom prst="curved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304800"/>
          </a:xfrm>
        </p:spPr>
        <p:txBody>
          <a:bodyPr/>
          <a:lstStyle/>
          <a:p>
            <a:pPr>
              <a:defRPr/>
            </a:pPr>
            <a:r>
              <a:rPr lang="it-IT" altLang="it-IT" kern="1200" dirty="0">
                <a:solidFill>
                  <a:srgbClr val="333399">
                    <a:lumMod val="75000"/>
                  </a:srgbClr>
                </a:solidFill>
                <a:latin typeface="+mj-lt"/>
                <a:ea typeface="+mj-ea"/>
                <a:cs typeface="+mj-cs"/>
              </a:rPr>
              <a:t/>
            </a:r>
            <a:br>
              <a:rPr lang="it-IT" altLang="it-IT" kern="1200" dirty="0">
                <a:solidFill>
                  <a:srgbClr val="333399">
                    <a:lumMod val="75000"/>
                  </a:srgbClr>
                </a:solidFill>
                <a:latin typeface="+mj-lt"/>
                <a:ea typeface="+mj-ea"/>
                <a:cs typeface="+mj-cs"/>
              </a:rPr>
            </a:br>
            <a:endParaRPr lang="it-IT" kern="1200" dirty="0">
              <a:solidFill>
                <a:srgbClr val="333399">
                  <a:lumMod val="75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5486400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defRPr/>
            </a:pPr>
            <a:endParaRPr lang="it-IT" altLang="it-IT" kern="1200" dirty="0" smtClean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spcBef>
                <a:spcPct val="0"/>
              </a:spcBef>
              <a:defRPr/>
            </a:pPr>
            <a:r>
              <a:rPr lang="it-IT" altLang="it-IT" kern="12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La prima operazione da compiere è la </a:t>
            </a:r>
            <a:r>
              <a:rPr lang="it-IT" altLang="it-IT" b="1" kern="12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ricerca del F24</a:t>
            </a:r>
            <a:r>
              <a:rPr lang="it-IT" altLang="it-IT" kern="12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 da modificare</a:t>
            </a:r>
          </a:p>
          <a:p>
            <a:pPr marL="0" indent="0" algn="just">
              <a:spcBef>
                <a:spcPct val="0"/>
              </a:spcBef>
              <a:defRPr/>
            </a:pPr>
            <a:r>
              <a:rPr lang="it-IT" altLang="it-IT" kern="12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Agli intermediari è richiesta: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t-IT" altLang="it-IT" kern="12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l’indicazione </a:t>
            </a:r>
            <a:r>
              <a:rPr lang="it-IT" altLang="it-IT" kern="12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del codice fiscale del contribuente</a:t>
            </a:r>
          </a:p>
          <a:p>
            <a:pPr marL="0" indent="0" algn="just">
              <a:spcBef>
                <a:spcPct val="0"/>
              </a:spcBef>
              <a:defRPr/>
            </a:pPr>
            <a:endParaRPr lang="it-IT" altLang="it-IT" kern="1200" dirty="0" smtClean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spcBef>
                <a:spcPct val="0"/>
              </a:spcBef>
              <a:defRPr/>
            </a:pPr>
            <a:endParaRPr lang="it-IT" altLang="it-IT" kern="1200" dirty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spcBef>
                <a:spcPct val="0"/>
              </a:spcBef>
              <a:defRPr/>
            </a:pPr>
            <a:endParaRPr lang="it-IT" altLang="it-IT" kern="1200" dirty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  <a:p>
            <a:pPr marL="7200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it-IT" altLang="it-IT" kern="1200" dirty="0" smtClean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t-IT" kern="12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una </a:t>
            </a:r>
            <a:r>
              <a:rPr lang="it-IT" kern="12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dichiarazione sostitutiva ai sensi dell’art. 47 D.P.R. </a:t>
            </a:r>
            <a:r>
              <a:rPr lang="it-IT" kern="12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          445/2000</a:t>
            </a:r>
            <a:endParaRPr lang="it-IT" kern="1200" dirty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it-IT" altLang="it-IT" kern="1200" dirty="0" smtClean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2CECCC75-8171-4FC6-9A3B-6C31C61EEDE5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6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0" y="-85725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it-IT" sz="3600" b="1" dirty="0" smtClean="0">
                <a:solidFill>
                  <a:srgbClr val="FF9900"/>
                </a:solidFill>
                <a:latin typeface="Tahoma"/>
              </a:rPr>
              <a:t>Ricerca F24 da modificare - 1</a:t>
            </a:r>
            <a:endParaRPr lang="it-IT" sz="3600" b="1" dirty="0">
              <a:solidFill>
                <a:srgbClr val="DF840B"/>
              </a:solidFill>
              <a:ea typeface="+mn-ea"/>
              <a:cs typeface="+mn-cs"/>
            </a:endParaRPr>
          </a:p>
        </p:txBody>
      </p:sp>
      <p:pic>
        <p:nvPicPr>
          <p:cNvPr id="7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3450" y="2590800"/>
            <a:ext cx="7143750" cy="1371599"/>
          </a:xfrm>
          <a:prstGeom prst="rect">
            <a:avLst/>
          </a:prstGeom>
        </p:spPr>
      </p:pic>
      <p:pic>
        <p:nvPicPr>
          <p:cNvPr id="9" name="image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450" y="4774744"/>
            <a:ext cx="7346950" cy="1745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304800"/>
          </a:xfrm>
        </p:spPr>
        <p:txBody>
          <a:bodyPr/>
          <a:lstStyle/>
          <a:p>
            <a:pPr>
              <a:defRPr/>
            </a:pPr>
            <a:r>
              <a:rPr lang="it-IT" altLang="it-IT" kern="1200" dirty="0">
                <a:solidFill>
                  <a:srgbClr val="333399">
                    <a:lumMod val="75000"/>
                  </a:srgbClr>
                </a:solidFill>
                <a:latin typeface="+mj-lt"/>
                <a:ea typeface="+mj-ea"/>
                <a:cs typeface="+mj-cs"/>
              </a:rPr>
              <a:t/>
            </a:r>
            <a:br>
              <a:rPr lang="it-IT" altLang="it-IT" kern="1200" dirty="0">
                <a:solidFill>
                  <a:srgbClr val="333399">
                    <a:lumMod val="75000"/>
                  </a:srgbClr>
                </a:solidFill>
                <a:latin typeface="+mj-lt"/>
                <a:ea typeface="+mj-ea"/>
                <a:cs typeface="+mj-cs"/>
              </a:rPr>
            </a:br>
            <a:endParaRPr lang="it-IT" kern="1200" dirty="0">
              <a:solidFill>
                <a:srgbClr val="333399">
                  <a:lumMod val="75000"/>
                </a:srgb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5486400"/>
          </a:xfrm>
        </p:spPr>
        <p:txBody>
          <a:bodyPr>
            <a:noAutofit/>
          </a:bodyPr>
          <a:lstStyle/>
          <a:p>
            <a:pPr marL="0" indent="0" algn="just">
              <a:spcBef>
                <a:spcPct val="0"/>
              </a:spcBef>
              <a:defRPr/>
            </a:pPr>
            <a:endParaRPr lang="it-IT" altLang="it-IT" kern="1200" dirty="0" smtClean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spcBef>
                <a:spcPct val="0"/>
              </a:spcBef>
              <a:defRPr/>
            </a:pPr>
            <a:r>
              <a:rPr lang="it-IT" altLang="it-IT" kern="12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Per agevolare </a:t>
            </a:r>
            <a:r>
              <a:rPr lang="it-IT" altLang="it-IT" kern="12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l’utente </a:t>
            </a:r>
            <a:r>
              <a:rPr lang="it-IT" altLang="it-IT" kern="12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sono previsti due criteri </a:t>
            </a:r>
            <a:r>
              <a:rPr lang="it-IT" altLang="it-IT" kern="12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di </a:t>
            </a:r>
            <a:r>
              <a:rPr lang="it-IT" altLang="it-IT" kern="12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ricerca alternativi: </a:t>
            </a:r>
          </a:p>
          <a:p>
            <a:pPr marL="0" indent="0" algn="just">
              <a:spcBef>
                <a:spcPct val="0"/>
              </a:spcBef>
              <a:defRPr/>
            </a:pPr>
            <a:endParaRPr lang="it-IT" altLang="it-IT" kern="1200" dirty="0" smtClean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t-IT" altLang="it-IT" sz="2000" kern="12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per </a:t>
            </a:r>
            <a:r>
              <a:rPr lang="it-IT" altLang="it-IT" sz="2000" kern="12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le deleghe inviate in </a:t>
            </a:r>
            <a:r>
              <a:rPr lang="it-IT" altLang="it-IT" sz="2000" b="1" kern="1200" dirty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modalità </a:t>
            </a:r>
            <a:r>
              <a:rPr lang="it-IT" altLang="it-IT" sz="2000" b="1" kern="12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telematica: </a:t>
            </a:r>
            <a:r>
              <a:rPr lang="it-IT" altLang="it-IT" sz="2000" kern="1200" dirty="0" smtClean="0">
                <a:solidFill>
                  <a:srgbClr val="333399">
                    <a:lumMod val="75000"/>
                  </a:srgbClr>
                </a:solidFill>
                <a:latin typeface="+mn-lt"/>
                <a:ea typeface="+mn-ea"/>
                <a:cs typeface="+mn-cs"/>
              </a:rPr>
              <a:t>protocollo telematico e progressivo. Entrambi si trovano sulla ricevuta telematica rilasciata al momento dell’invio del file telematico o all’interno del Cassetto fiscale, in corrispondenza della delega che si vuole modificare </a:t>
            </a:r>
          </a:p>
          <a:p>
            <a:pPr marL="7200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it-IT" altLang="it-IT" sz="2000" kern="1200" dirty="0" smtClean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  <a:p>
            <a:pPr marL="7200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it-IT" altLang="it-IT" sz="2000" kern="1200" dirty="0" smtClean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t-IT" altLang="it-IT" sz="2000" kern="1200" dirty="0">
                <a:solidFill>
                  <a:srgbClr val="333399">
                    <a:lumMod val="75000"/>
                  </a:srgbClr>
                </a:solidFill>
                <a:latin typeface="+mn-lt"/>
              </a:rPr>
              <a:t>per </a:t>
            </a:r>
            <a:r>
              <a:rPr lang="it-IT" altLang="it-IT" sz="2000" b="1" kern="1200" dirty="0">
                <a:solidFill>
                  <a:srgbClr val="333399">
                    <a:lumMod val="75000"/>
                  </a:srgbClr>
                </a:solidFill>
                <a:latin typeface="+mn-lt"/>
              </a:rPr>
              <a:t>tutte le altre deleghe </a:t>
            </a:r>
            <a:r>
              <a:rPr lang="it-IT" altLang="it-IT" sz="2000" kern="1200" dirty="0">
                <a:solidFill>
                  <a:srgbClr val="333399">
                    <a:lumMod val="75000"/>
                  </a:srgbClr>
                </a:solidFill>
                <a:latin typeface="+mn-lt"/>
              </a:rPr>
              <a:t>(</a:t>
            </a:r>
            <a:r>
              <a:rPr lang="it-IT" altLang="it-IT" sz="2000" kern="1200" dirty="0" err="1">
                <a:solidFill>
                  <a:srgbClr val="333399">
                    <a:lumMod val="75000"/>
                  </a:srgbClr>
                </a:solidFill>
                <a:latin typeface="+mn-lt"/>
              </a:rPr>
              <a:t>cartecee</a:t>
            </a:r>
            <a:r>
              <a:rPr lang="it-IT" altLang="it-IT" sz="2000" kern="1200" dirty="0">
                <a:solidFill>
                  <a:srgbClr val="333399">
                    <a:lumMod val="75000"/>
                  </a:srgbClr>
                </a:solidFill>
                <a:latin typeface="+mn-lt"/>
              </a:rPr>
              <a:t>, home banking, </a:t>
            </a:r>
            <a:r>
              <a:rPr lang="it-IT" altLang="it-IT" sz="2000" kern="1200" dirty="0" smtClean="0">
                <a:solidFill>
                  <a:srgbClr val="333399">
                    <a:lumMod val="75000"/>
                  </a:srgbClr>
                </a:solidFill>
                <a:latin typeface="+mn-lt"/>
              </a:rPr>
              <a:t>ecc.):</a:t>
            </a:r>
            <a:endParaRPr lang="it-IT" altLang="it-IT" sz="2000" kern="1200" dirty="0">
              <a:solidFill>
                <a:srgbClr val="333399">
                  <a:lumMod val="75000"/>
                </a:srgbClr>
              </a:solidFill>
              <a:latin typeface="+mn-lt"/>
            </a:endParaRPr>
          </a:p>
          <a:p>
            <a:pPr marL="7200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000" kern="1200" dirty="0" smtClean="0">
                <a:solidFill>
                  <a:srgbClr val="333399">
                    <a:lumMod val="75000"/>
                  </a:srgbClr>
                </a:solidFill>
                <a:latin typeface="+mn-lt"/>
              </a:rPr>
              <a:t>data </a:t>
            </a:r>
            <a:r>
              <a:rPr lang="it-IT" altLang="it-IT" sz="2000" kern="1200" dirty="0">
                <a:solidFill>
                  <a:srgbClr val="333399">
                    <a:lumMod val="75000"/>
                  </a:srgbClr>
                </a:solidFill>
                <a:latin typeface="+mn-lt"/>
              </a:rPr>
              <a:t>versamento </a:t>
            </a:r>
          </a:p>
          <a:p>
            <a:pPr marL="7200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sz="2000" kern="1200" dirty="0" smtClean="0">
                <a:solidFill>
                  <a:srgbClr val="333399">
                    <a:lumMod val="75000"/>
                  </a:srgbClr>
                </a:solidFill>
                <a:latin typeface="+mn-lt"/>
              </a:rPr>
              <a:t>saldo </a:t>
            </a:r>
            <a:r>
              <a:rPr lang="it-IT" altLang="it-IT" sz="2000" kern="1200" dirty="0">
                <a:solidFill>
                  <a:srgbClr val="333399">
                    <a:lumMod val="75000"/>
                  </a:srgbClr>
                </a:solidFill>
                <a:latin typeface="+mn-lt"/>
              </a:rPr>
              <a:t>delega</a:t>
            </a:r>
          </a:p>
          <a:p>
            <a:pPr marL="7200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kern="1200" dirty="0" smtClean="0">
                <a:solidFill>
                  <a:srgbClr val="333399">
                    <a:lumMod val="75000"/>
                  </a:srgbClr>
                </a:solidFill>
                <a:latin typeface="+mn-lt"/>
              </a:rPr>
              <a:t>codice ente: codice </a:t>
            </a:r>
            <a:r>
              <a:rPr lang="it-IT" sz="2000" kern="1200" dirty="0">
                <a:solidFill>
                  <a:srgbClr val="333399">
                    <a:lumMod val="75000"/>
                  </a:srgbClr>
                </a:solidFill>
                <a:latin typeface="+mn-lt"/>
              </a:rPr>
              <a:t>dell’ente presso il quale è stata presentata la </a:t>
            </a:r>
            <a:r>
              <a:rPr lang="it-IT" sz="2000" kern="1200" dirty="0" smtClean="0">
                <a:solidFill>
                  <a:srgbClr val="333399">
                    <a:lumMod val="75000"/>
                  </a:srgbClr>
                </a:solidFill>
                <a:latin typeface="+mn-lt"/>
              </a:rPr>
              <a:t>delega </a:t>
            </a:r>
            <a:r>
              <a:rPr lang="it-IT" sz="2000" kern="1200" dirty="0">
                <a:solidFill>
                  <a:srgbClr val="333399">
                    <a:lumMod val="75000"/>
                  </a:srgbClr>
                </a:solidFill>
                <a:latin typeface="+mn-lt"/>
              </a:rPr>
              <a:t>(codice ABI, codice Agente della riscossione, </a:t>
            </a:r>
            <a:r>
              <a:rPr lang="it-IT" sz="2000" kern="1200" dirty="0" smtClean="0">
                <a:solidFill>
                  <a:srgbClr val="333399">
                    <a:lumMod val="75000"/>
                  </a:srgbClr>
                </a:solidFill>
                <a:latin typeface="+mn-lt"/>
              </a:rPr>
              <a:t>codice </a:t>
            </a:r>
            <a:r>
              <a:rPr lang="it-IT" sz="2000" kern="1200" dirty="0">
                <a:solidFill>
                  <a:srgbClr val="333399">
                    <a:lumMod val="75000"/>
                  </a:srgbClr>
                </a:solidFill>
                <a:latin typeface="+mn-lt"/>
              </a:rPr>
              <a:t>Poste Italiane S.p.A., «99999» in caso di </a:t>
            </a:r>
            <a:r>
              <a:rPr lang="it-IT" sz="2000" kern="1200" dirty="0" smtClean="0">
                <a:solidFill>
                  <a:srgbClr val="333399">
                    <a:lumMod val="75000"/>
                  </a:srgbClr>
                </a:solidFill>
                <a:latin typeface="+mn-lt"/>
              </a:rPr>
              <a:t>delega </a:t>
            </a:r>
            <a:r>
              <a:rPr lang="it-IT" sz="2000" kern="1200" dirty="0">
                <a:solidFill>
                  <a:srgbClr val="333399">
                    <a:lumMod val="75000"/>
                  </a:srgbClr>
                </a:solidFill>
                <a:latin typeface="+mn-lt"/>
              </a:rPr>
              <a:t>internet a saldo zero)</a:t>
            </a:r>
            <a:r>
              <a:rPr lang="it-IT" altLang="it-IT" sz="2000" kern="1200" dirty="0">
                <a:solidFill>
                  <a:srgbClr val="333399">
                    <a:lumMod val="75000"/>
                  </a:srgbClr>
                </a:solidFill>
                <a:latin typeface="+mn-lt"/>
              </a:rPr>
              <a:t> </a:t>
            </a:r>
            <a:r>
              <a:rPr lang="it-IT" altLang="it-IT" sz="2000" kern="1200" dirty="0">
                <a:solidFill>
                  <a:srgbClr val="333399">
                    <a:lumMod val="75000"/>
                  </a:srgbClr>
                </a:solidFill>
              </a:rPr>
              <a:t> </a:t>
            </a:r>
          </a:p>
          <a:p>
            <a:pPr marL="7200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it-IT" altLang="it-IT" sz="2000" kern="1200" dirty="0" smtClean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  <a:p>
            <a:pPr marL="7200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it-IT" altLang="it-IT" kern="1200" dirty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  <a:p>
            <a:pPr marL="720000" algn="just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it-IT" altLang="it-IT" kern="1200" dirty="0" smtClean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it-IT" altLang="it-IT" kern="1200" dirty="0" smtClean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  <a:p>
            <a:pPr marL="179388" indent="-179388" algn="just">
              <a:buFontTx/>
              <a:buChar char="•"/>
              <a:defRPr/>
            </a:pPr>
            <a:endParaRPr lang="it-IT" kern="1200" dirty="0">
              <a:solidFill>
                <a:srgbClr val="333399">
                  <a:lumMod val="7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2CECCC75-8171-4FC6-9A3B-6C31C61EEDE5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7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0" y="-85725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it-IT" sz="3600" b="1" dirty="0" smtClean="0">
                <a:solidFill>
                  <a:srgbClr val="FF9900"/>
                </a:solidFill>
                <a:latin typeface="Tahoma"/>
              </a:rPr>
              <a:t>Ricerca F24 da modificare - 2</a:t>
            </a:r>
            <a:endParaRPr lang="it-IT" sz="3600" b="1" dirty="0">
              <a:solidFill>
                <a:srgbClr val="DF840B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5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6388" y="152400"/>
            <a:ext cx="9144000" cy="868363"/>
          </a:xfrm>
        </p:spPr>
        <p:txBody>
          <a:bodyPr/>
          <a:lstStyle/>
          <a:p>
            <a:pPr>
              <a:defRPr/>
            </a:pPr>
            <a:r>
              <a:rPr lang="it-IT" sz="3600" b="1" kern="1200" dirty="0" smtClean="0">
                <a:solidFill>
                  <a:srgbClr val="FF9900"/>
                </a:solidFill>
                <a:latin typeface="+mn-lt"/>
              </a:rPr>
              <a:t>Ricerca F24 da modificare - 3</a:t>
            </a:r>
            <a:endParaRPr lang="it-IT" sz="3600" kern="1200" dirty="0">
              <a:solidFill>
                <a:srgbClr val="333399">
                  <a:lumMod val="75000"/>
                </a:srgb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413F119B-14E9-4148-8DC1-4727E921C0C1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8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sp>
        <p:nvSpPr>
          <p:cNvPr id="10" name="Segnaposto contenuto 3"/>
          <p:cNvSpPr>
            <a:spLocks noGrp="1"/>
          </p:cNvSpPr>
          <p:nvPr>
            <p:ph idx="1"/>
          </p:nvPr>
        </p:nvSpPr>
        <p:spPr>
          <a:xfrm>
            <a:off x="306388" y="990600"/>
            <a:ext cx="8639175" cy="4800600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it-IT" kern="1200" dirty="0" smtClean="0">
              <a:solidFill>
                <a:srgbClr val="262673"/>
              </a:solidFill>
              <a:latin typeface="Tahoma"/>
              <a:ea typeface="Verdana"/>
              <a:cs typeface="Verdana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it-IT" sz="3200" kern="1200" dirty="0">
                <a:solidFill>
                  <a:srgbClr val="333399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È importante sapere </a:t>
            </a:r>
            <a:r>
              <a:rPr lang="it-IT" sz="3200" kern="1200" dirty="0" smtClean="0">
                <a:solidFill>
                  <a:srgbClr val="333399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che </a:t>
            </a:r>
            <a:r>
              <a:rPr lang="it-IT" sz="3200" kern="1200" dirty="0" smtClean="0">
                <a:solidFill>
                  <a:srgbClr val="262673"/>
                </a:solidFill>
                <a:latin typeface="Tahoma"/>
                <a:ea typeface="Verdana"/>
                <a:cs typeface="Verdana"/>
              </a:rPr>
              <a:t>la richiesta è consentita solo se, in base ai criteri di ricerca indicati, esiste una sola delega di pagamento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it-IT" sz="3200" kern="1200" dirty="0" smtClean="0">
              <a:solidFill>
                <a:srgbClr val="262673"/>
              </a:solidFill>
              <a:latin typeface="Tahoma"/>
              <a:ea typeface="Verdana"/>
              <a:cs typeface="Verdana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it-IT" sz="3200" kern="1200" dirty="0" smtClean="0">
                <a:solidFill>
                  <a:srgbClr val="262673"/>
                </a:solidFill>
                <a:latin typeface="Tahoma"/>
                <a:ea typeface="Verdana"/>
                <a:cs typeface="Verdana"/>
              </a:rPr>
              <a:t>     </a:t>
            </a:r>
          </a:p>
          <a:p>
            <a:pPr marL="0" indent="0" algn="just">
              <a:spcBef>
                <a:spcPts val="0"/>
              </a:spcBef>
              <a:defRPr/>
            </a:pPr>
            <a:endParaRPr lang="it-IT" sz="3200" kern="1200" dirty="0" smtClean="0">
              <a:solidFill>
                <a:srgbClr val="262673"/>
              </a:solidFill>
              <a:latin typeface="Tahoma"/>
              <a:ea typeface="Verdana"/>
              <a:cs typeface="Verdana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it-IT" sz="3200" kern="1200" dirty="0">
              <a:solidFill>
                <a:srgbClr val="262673"/>
              </a:solidFill>
              <a:latin typeface="Tahoma"/>
              <a:ea typeface="Verdana"/>
              <a:cs typeface="Verdana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it-IT" sz="3200" kern="1200" dirty="0">
              <a:solidFill>
                <a:srgbClr val="262673"/>
              </a:solidFill>
              <a:latin typeface="Tahoma"/>
              <a:ea typeface="Verdana"/>
              <a:cs typeface="Verdana"/>
            </a:endParaRPr>
          </a:p>
          <a:p>
            <a:pPr marL="0" indent="0" algn="just">
              <a:spcBef>
                <a:spcPts val="0"/>
              </a:spcBef>
              <a:defRPr/>
            </a:pPr>
            <a:endParaRPr lang="it-IT" sz="3200" kern="1200" dirty="0" smtClean="0">
              <a:solidFill>
                <a:srgbClr val="262673"/>
              </a:solidFill>
              <a:latin typeface="Tahoma"/>
              <a:ea typeface="Verdana"/>
              <a:cs typeface="Verdana"/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it-IT" sz="3200" kern="1200" dirty="0">
              <a:solidFill>
                <a:srgbClr val="262673"/>
              </a:solidFill>
              <a:latin typeface="Tahoma"/>
              <a:ea typeface="Verdana"/>
              <a:cs typeface="Verdana"/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it-IT" sz="3200" kern="1200" dirty="0" smtClean="0">
              <a:solidFill>
                <a:srgbClr val="262673"/>
              </a:solidFill>
              <a:latin typeface="Tahoma"/>
              <a:ea typeface="Verdana"/>
              <a:cs typeface="Verdana"/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it-IT" sz="3200" kern="1200" dirty="0" smtClean="0">
              <a:solidFill>
                <a:srgbClr val="262673"/>
              </a:solidFill>
              <a:latin typeface="Tahoma"/>
              <a:ea typeface="Verdana"/>
              <a:cs typeface="Verdana"/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it-IT" sz="3200" kern="1200" dirty="0" smtClean="0">
              <a:solidFill>
                <a:srgbClr val="262673"/>
              </a:solidFill>
              <a:latin typeface="Tahoma"/>
              <a:ea typeface="Verdana"/>
              <a:cs typeface="Verdana"/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endParaRPr lang="it-IT" sz="3200" kern="1200" dirty="0">
              <a:solidFill>
                <a:srgbClr val="262673"/>
              </a:solidFill>
              <a:latin typeface="Tahoma"/>
              <a:ea typeface="Verdana"/>
              <a:cs typeface="Verdana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it-IT" sz="3200" kern="1200" dirty="0" smtClean="0">
                <a:solidFill>
                  <a:srgbClr val="262673"/>
                </a:solidFill>
                <a:latin typeface="Tahoma"/>
                <a:ea typeface="Verdana"/>
                <a:cs typeface="Verdana"/>
              </a:rPr>
              <a:t>In presenza di deleghe duplicate non è possibile inserire la richiesta di modifica.  </a:t>
            </a:r>
          </a:p>
          <a:p>
            <a:pPr marL="0" indent="0" algn="just">
              <a:spcBef>
                <a:spcPts val="0"/>
              </a:spcBef>
              <a:defRPr/>
            </a:pPr>
            <a:r>
              <a:rPr lang="it-IT" kern="1200" dirty="0" smtClean="0">
                <a:solidFill>
                  <a:srgbClr val="262673"/>
                </a:solidFill>
                <a:latin typeface="Tahoma"/>
                <a:ea typeface="Verdana"/>
                <a:cs typeface="Verdana"/>
              </a:rPr>
              <a:t>  </a:t>
            </a:r>
            <a:r>
              <a:rPr lang="it-IT" kern="1200" dirty="0" smtClean="0">
                <a:solidFill>
                  <a:srgbClr val="333399">
                    <a:lumMod val="75000"/>
                  </a:srgbClr>
                </a:solidFill>
              </a:rPr>
              <a:t> </a:t>
            </a:r>
            <a:endParaRPr lang="it-IT" kern="1200" dirty="0">
              <a:solidFill>
                <a:srgbClr val="333399">
                  <a:lumMod val="75000"/>
                </a:srgbClr>
              </a:solidFill>
            </a:endParaRPr>
          </a:p>
          <a:p>
            <a:pPr>
              <a:defRPr/>
            </a:pPr>
            <a:r>
              <a:rPr lang="it-IT" dirty="0" smtClean="0"/>
              <a:t>                                                                        </a:t>
            </a:r>
            <a:endParaRPr lang="it-IT" kern="1200" dirty="0">
              <a:solidFill>
                <a:srgbClr val="262673"/>
              </a:solidFill>
              <a:latin typeface="Tahoma"/>
              <a:ea typeface="Verdana"/>
              <a:cs typeface="Verdana"/>
            </a:endParaRPr>
          </a:p>
        </p:txBody>
      </p:sp>
      <p:pic>
        <p:nvPicPr>
          <p:cNvPr id="14341" name="Immagine 16" descr="Ritaglio schermat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58404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15400" cy="914400"/>
          </a:xfrm>
        </p:spPr>
        <p:txBody>
          <a:bodyPr/>
          <a:lstStyle/>
          <a:p>
            <a:pPr>
              <a:defRPr/>
            </a:pPr>
            <a:r>
              <a:rPr lang="it-IT" sz="3000" b="1" kern="1200" dirty="0" smtClean="0">
                <a:solidFill>
                  <a:srgbClr val="FF9900"/>
                </a:solidFill>
              </a:rPr>
              <a:t>Visualizzazione F24 - 1</a:t>
            </a:r>
            <a:endParaRPr lang="it-IT" altLang="it-IT" sz="3000" dirty="0" smtClean="0">
              <a:solidFill>
                <a:srgbClr val="FF9900"/>
              </a:solidFill>
            </a:endParaRPr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685800"/>
          </a:xfrm>
        </p:spPr>
        <p:txBody>
          <a:bodyPr/>
          <a:lstStyle/>
          <a:p>
            <a:pPr marL="0" indent="0">
              <a:defRPr/>
            </a:pPr>
            <a:r>
              <a:rPr lang="it-IT" altLang="it-IT" sz="2000" dirty="0" smtClean="0">
                <a:solidFill>
                  <a:srgbClr val="262673"/>
                </a:solidFill>
                <a:ea typeface="Verdana" pitchFamily="34" charset="0"/>
                <a:cs typeface="Verdana" pitchFamily="34" charset="0"/>
              </a:rPr>
              <a:t>Individuato il modello da modificare, cliccando su «visualizza»</a:t>
            </a:r>
            <a:endParaRPr lang="it-IT" altLang="it-IT" b="1" dirty="0" smtClean="0"/>
          </a:p>
        </p:txBody>
      </p:sp>
      <p:sp>
        <p:nvSpPr>
          <p:cNvPr id="5" name="Rettangolo 4"/>
          <p:cNvSpPr/>
          <p:nvPr/>
        </p:nvSpPr>
        <p:spPr>
          <a:xfrm>
            <a:off x="8280400" y="6119813"/>
            <a:ext cx="323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fld id="{EC469925-DB9B-4704-A1AA-51CF45A54887}" type="slidenum">
              <a:rPr lang="it-IT" sz="2000" kern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+mn-cs"/>
              </a:rPr>
              <a:pPr marL="342900" indent="-342900" eaLnBrk="0" hangingPunct="0">
                <a:spcBef>
                  <a:spcPct val="20000"/>
                </a:spcBef>
                <a:defRPr/>
              </a:pPr>
              <a:t>9</a:t>
            </a:fld>
            <a:endParaRPr lang="it-IT" sz="2400" kern="0" dirty="0">
              <a:solidFill>
                <a:srgbClr val="000000"/>
              </a:solidFill>
              <a:latin typeface="Tahoma"/>
              <a:cs typeface="+mn-cs"/>
            </a:endParaRPr>
          </a:p>
        </p:txBody>
      </p:sp>
      <p:pic>
        <p:nvPicPr>
          <p:cNvPr id="15365" name="Immagine 5" descr="Ritaglio schermat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389" y="1276351"/>
            <a:ext cx="7802562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389" y="3893513"/>
            <a:ext cx="7384811" cy="2202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Freccia circolare a sinistra 9"/>
          <p:cNvSpPr/>
          <p:nvPr/>
        </p:nvSpPr>
        <p:spPr>
          <a:xfrm>
            <a:off x="8113951" y="2671066"/>
            <a:ext cx="777875" cy="2251556"/>
          </a:xfrm>
          <a:prstGeom prst="curvedLeftArrow">
            <a:avLst/>
          </a:prstGeom>
          <a:solidFill>
            <a:srgbClr val="CC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6934200" y="24384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11389" y="3396734"/>
            <a:ext cx="51610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262673"/>
                </a:solidFill>
                <a:latin typeface="+mn-lt"/>
                <a:ea typeface="Verdana" pitchFamily="34" charset="0"/>
                <a:cs typeface="Verdana" pitchFamily="34" charset="0"/>
              </a:rPr>
              <a:t>a</a:t>
            </a:r>
            <a:r>
              <a:rPr lang="it-IT" sz="2000" dirty="0" smtClean="0">
                <a:solidFill>
                  <a:srgbClr val="262673"/>
                </a:solidFill>
                <a:latin typeface="+mn-lt"/>
                <a:ea typeface="Verdana" pitchFamily="34" charset="0"/>
                <a:cs typeface="Verdana" pitchFamily="34" charset="0"/>
              </a:rPr>
              <a:t>ppare l’elenco dei tributi </a:t>
            </a:r>
            <a:r>
              <a:rPr lang="it-IT" sz="2000" dirty="0">
                <a:solidFill>
                  <a:srgbClr val="262673"/>
                </a:solidFill>
                <a:latin typeface="+mn-lt"/>
                <a:ea typeface="Verdana" pitchFamily="34" charset="0"/>
                <a:cs typeface="Verdana" pitchFamily="34" charset="0"/>
              </a:rPr>
              <a:t>presenti in delega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 testo">
  <a:themeElements>
    <a:clrScheme name="1_Struttura predefinita tes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 tes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tes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tes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tes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tes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tes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tes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tes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tes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tes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tes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tes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tes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truttura predefinita testo">
  <a:themeElements>
    <a:clrScheme name="1_Struttura predefinita tes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 tes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tes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tes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tes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tes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tes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tes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tes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tes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tes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tes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tes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tes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7863</TotalTime>
  <Words>1487</Words>
  <Application>Microsoft Office PowerPoint</Application>
  <PresentationFormat>Presentazione su schermo (4:3)</PresentationFormat>
  <Paragraphs>401</Paragraphs>
  <Slides>34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34</vt:i4>
      </vt:variant>
    </vt:vector>
  </HeadingPairs>
  <TitlesOfParts>
    <vt:vector size="37" baseType="lpstr">
      <vt:lpstr>1_Struttura predefinita testo</vt:lpstr>
      <vt:lpstr>Personalizza struttura</vt:lpstr>
      <vt:lpstr>2_Struttura predefinita testo</vt:lpstr>
      <vt:lpstr>Diapositiva 1</vt:lpstr>
      <vt:lpstr>Il servizio CIVIS F24</vt:lpstr>
      <vt:lpstr>Utilizzo del servizio CIVIS F24</vt:lpstr>
      <vt:lpstr>Dove si trova il link al servizio </vt:lpstr>
      <vt:lpstr>Le fasi di CIVIS F24  </vt:lpstr>
      <vt:lpstr> </vt:lpstr>
      <vt:lpstr> </vt:lpstr>
      <vt:lpstr>Ricerca F24 da modificare - 3</vt:lpstr>
      <vt:lpstr>Visualizzazione F24 - 1</vt:lpstr>
      <vt:lpstr>Diapositiva 10</vt:lpstr>
      <vt:lpstr>Per modificare la delega F24, si clicca su «modifica»</vt:lpstr>
      <vt:lpstr>Diapositiva 12</vt:lpstr>
      <vt:lpstr>Diapositiva 13</vt:lpstr>
      <vt:lpstr>Opzione «modifica» tributo - 1</vt:lpstr>
      <vt:lpstr>Opzione «modifica» tributo - 2</vt:lpstr>
      <vt:lpstr>Diapositiva 16</vt:lpstr>
      <vt:lpstr>Opzione suddividi - 1 </vt:lpstr>
      <vt:lpstr>Opzione suddividi - 2 </vt:lpstr>
      <vt:lpstr>Diapositiva 19</vt:lpstr>
      <vt:lpstr>Diapositiva 20</vt:lpstr>
      <vt:lpstr>Aiuto alla compilazione della form  </vt:lpstr>
      <vt:lpstr>   Ultimato l’inserimento, è possibile apportare altre modifiche o concludere la richiesta. Se sono stati inseriti dati non corretti è possibile: - annullare singole operazioni           </vt:lpstr>
      <vt:lpstr>   - annullare tutte le modifiche inserite</vt:lpstr>
      <vt:lpstr> Dopo aver ultimato le correzioni seleziona «Continua» </vt:lpstr>
      <vt:lpstr>Nella pagina seguente…</vt:lpstr>
      <vt:lpstr>Diapositiva 26</vt:lpstr>
      <vt:lpstr>Invio della richiesta - 3</vt:lpstr>
      <vt:lpstr>Diapositiva 28</vt:lpstr>
      <vt:lpstr>Diapositiva 29</vt:lpstr>
      <vt:lpstr>Digitando nell’apposito campo il numero di protocollo CIVIS è possibile seguire l’iter di lavorazione della richiesta </vt:lpstr>
      <vt:lpstr>Per conoscere l’esito della richiesta utilizzare il link “Consultazione degli esiti delle richieste”.  </vt:lpstr>
      <vt:lpstr>Selezionare l’icona per visualizzare, stampare e salvare il riepilogo degli esiti della richiesta 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MARTINO GABRIELLA</dc:creator>
  <cp:lastModifiedBy>DMTMRA55E66H703C</cp:lastModifiedBy>
  <cp:revision>744</cp:revision>
  <cp:lastPrinted>2015-11-18T08:37:43Z</cp:lastPrinted>
  <dcterms:created xsi:type="dcterms:W3CDTF">1601-01-01T00:00:00Z</dcterms:created>
  <dcterms:modified xsi:type="dcterms:W3CDTF">2015-11-19T15:18:41Z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